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0"/>
  </p:notesMasterIdLst>
  <p:sldIdLst>
    <p:sldId id="461" r:id="rId5"/>
    <p:sldId id="462" r:id="rId6"/>
    <p:sldId id="466" r:id="rId7"/>
    <p:sldId id="430" r:id="rId8"/>
    <p:sldId id="460" r:id="rId9"/>
    <p:sldId id="414" r:id="rId10"/>
    <p:sldId id="464" r:id="rId11"/>
    <p:sldId id="437" r:id="rId12"/>
    <p:sldId id="438" r:id="rId13"/>
    <p:sldId id="427" r:id="rId14"/>
    <p:sldId id="428" r:id="rId15"/>
    <p:sldId id="441" r:id="rId16"/>
    <p:sldId id="426" r:id="rId17"/>
    <p:sldId id="442" r:id="rId18"/>
    <p:sldId id="444" r:id="rId19"/>
    <p:sldId id="445" r:id="rId20"/>
    <p:sldId id="436" r:id="rId21"/>
    <p:sldId id="439" r:id="rId22"/>
    <p:sldId id="435" r:id="rId23"/>
    <p:sldId id="446" r:id="rId24"/>
    <p:sldId id="463" r:id="rId25"/>
    <p:sldId id="455" r:id="rId26"/>
    <p:sldId id="457" r:id="rId27"/>
    <p:sldId id="467" r:id="rId28"/>
    <p:sldId id="458" r:id="rId29"/>
  </p:sldIdLst>
  <p:sldSz cx="12192000" cy="6858000"/>
  <p:notesSz cx="6858000" cy="9144000"/>
  <p:custDataLst>
    <p:tags r:id="rId3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365D"/>
    <a:srgbClr val="2F5597"/>
    <a:srgbClr val="4472C4"/>
    <a:srgbClr val="80A4BB"/>
    <a:srgbClr val="EFF6FC"/>
    <a:srgbClr val="DBE4E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5170E4-40F7-4181-A1EE-FA0A128322BC}" v="3" dt="2024-09-27T14:43:42.81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30" y="495"/>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bster, Jessica" userId="a242ca36-2324-4f96-8f3c-3fba60e9ab9b" providerId="ADAL" clId="{D356D636-CD92-447F-A1BD-77CB249A5498}"/>
    <pc:docChg chg="custSel addSld delSld modSld sldOrd">
      <pc:chgData name="Webster, Jessica" userId="a242ca36-2324-4f96-8f3c-3fba60e9ab9b" providerId="ADAL" clId="{D356D636-CD92-447F-A1BD-77CB249A5498}" dt="2024-09-25T21:01:27.110" v="8" actId="680"/>
      <pc:docMkLst>
        <pc:docMk/>
      </pc:docMkLst>
      <pc:sldChg chg="del">
        <pc:chgData name="Webster, Jessica" userId="a242ca36-2324-4f96-8f3c-3fba60e9ab9b" providerId="ADAL" clId="{D356D636-CD92-447F-A1BD-77CB249A5498}" dt="2024-09-25T20:47:18.899" v="0" actId="47"/>
        <pc:sldMkLst>
          <pc:docMk/>
          <pc:sldMk cId="3525456231" sldId="266"/>
        </pc:sldMkLst>
      </pc:sldChg>
      <pc:sldChg chg="del">
        <pc:chgData name="Webster, Jessica" userId="a242ca36-2324-4f96-8f3c-3fba60e9ab9b" providerId="ADAL" clId="{D356D636-CD92-447F-A1BD-77CB249A5498}" dt="2024-09-25T20:47:18.899" v="0" actId="47"/>
        <pc:sldMkLst>
          <pc:docMk/>
          <pc:sldMk cId="3454753520" sldId="344"/>
        </pc:sldMkLst>
      </pc:sldChg>
      <pc:sldChg chg="del">
        <pc:chgData name="Webster, Jessica" userId="a242ca36-2324-4f96-8f3c-3fba60e9ab9b" providerId="ADAL" clId="{D356D636-CD92-447F-A1BD-77CB249A5498}" dt="2024-09-25T20:47:18.899" v="0" actId="47"/>
        <pc:sldMkLst>
          <pc:docMk/>
          <pc:sldMk cId="6360765" sldId="390"/>
        </pc:sldMkLst>
      </pc:sldChg>
      <pc:sldChg chg="del">
        <pc:chgData name="Webster, Jessica" userId="a242ca36-2324-4f96-8f3c-3fba60e9ab9b" providerId="ADAL" clId="{D356D636-CD92-447F-A1BD-77CB249A5498}" dt="2024-09-25T20:47:36.088" v="1" actId="47"/>
        <pc:sldMkLst>
          <pc:docMk/>
          <pc:sldMk cId="4207598591" sldId="396"/>
        </pc:sldMkLst>
      </pc:sldChg>
      <pc:sldChg chg="del">
        <pc:chgData name="Webster, Jessica" userId="a242ca36-2324-4f96-8f3c-3fba60e9ab9b" providerId="ADAL" clId="{D356D636-CD92-447F-A1BD-77CB249A5498}" dt="2024-09-25T20:47:36.088" v="1" actId="47"/>
        <pc:sldMkLst>
          <pc:docMk/>
          <pc:sldMk cId="1205879419" sldId="403"/>
        </pc:sldMkLst>
      </pc:sldChg>
      <pc:sldChg chg="del">
        <pc:chgData name="Webster, Jessica" userId="a242ca36-2324-4f96-8f3c-3fba60e9ab9b" providerId="ADAL" clId="{D356D636-CD92-447F-A1BD-77CB249A5498}" dt="2024-09-25T20:47:36.088" v="1" actId="47"/>
        <pc:sldMkLst>
          <pc:docMk/>
          <pc:sldMk cId="2410711258" sldId="412"/>
        </pc:sldMkLst>
      </pc:sldChg>
      <pc:sldChg chg="del">
        <pc:chgData name="Webster, Jessica" userId="a242ca36-2324-4f96-8f3c-3fba60e9ab9b" providerId="ADAL" clId="{D356D636-CD92-447F-A1BD-77CB249A5498}" dt="2024-09-25T20:47:18.899" v="0" actId="47"/>
        <pc:sldMkLst>
          <pc:docMk/>
          <pc:sldMk cId="3705994355" sldId="413"/>
        </pc:sldMkLst>
      </pc:sldChg>
      <pc:sldChg chg="modSp mod ord">
        <pc:chgData name="Webster, Jessica" userId="a242ca36-2324-4f96-8f3c-3fba60e9ab9b" providerId="ADAL" clId="{D356D636-CD92-447F-A1BD-77CB249A5498}" dt="2024-09-25T21:01:13.402" v="7" actId="20577"/>
        <pc:sldMkLst>
          <pc:docMk/>
          <pc:sldMk cId="1136729170" sldId="414"/>
        </pc:sldMkLst>
        <pc:spChg chg="mod">
          <ac:chgData name="Webster, Jessica" userId="a242ca36-2324-4f96-8f3c-3fba60e9ab9b" providerId="ADAL" clId="{D356D636-CD92-447F-A1BD-77CB249A5498}" dt="2024-09-25T21:01:13.402" v="7" actId="20577"/>
          <ac:spMkLst>
            <pc:docMk/>
            <pc:sldMk cId="1136729170" sldId="414"/>
            <ac:spMk id="2" creationId="{00000000-0000-0000-0000-000000000000}"/>
          </ac:spMkLst>
        </pc:spChg>
      </pc:sldChg>
      <pc:sldChg chg="del">
        <pc:chgData name="Webster, Jessica" userId="a242ca36-2324-4f96-8f3c-3fba60e9ab9b" providerId="ADAL" clId="{D356D636-CD92-447F-A1BD-77CB249A5498}" dt="2024-09-25T20:47:18.899" v="0" actId="47"/>
        <pc:sldMkLst>
          <pc:docMk/>
          <pc:sldMk cId="2238447936" sldId="417"/>
        </pc:sldMkLst>
      </pc:sldChg>
      <pc:sldChg chg="del">
        <pc:chgData name="Webster, Jessica" userId="a242ca36-2324-4f96-8f3c-3fba60e9ab9b" providerId="ADAL" clId="{D356D636-CD92-447F-A1BD-77CB249A5498}" dt="2024-09-25T20:47:18.899" v="0" actId="47"/>
        <pc:sldMkLst>
          <pc:docMk/>
          <pc:sldMk cId="4111381509" sldId="420"/>
        </pc:sldMkLst>
      </pc:sldChg>
      <pc:sldChg chg="del">
        <pc:chgData name="Webster, Jessica" userId="a242ca36-2324-4f96-8f3c-3fba60e9ab9b" providerId="ADAL" clId="{D356D636-CD92-447F-A1BD-77CB249A5498}" dt="2024-09-25T20:47:18.899" v="0" actId="47"/>
        <pc:sldMkLst>
          <pc:docMk/>
          <pc:sldMk cId="3675380635" sldId="423"/>
        </pc:sldMkLst>
      </pc:sldChg>
      <pc:sldChg chg="del">
        <pc:chgData name="Webster, Jessica" userId="a242ca36-2324-4f96-8f3c-3fba60e9ab9b" providerId="ADAL" clId="{D356D636-CD92-447F-A1BD-77CB249A5498}" dt="2024-09-25T20:47:18.899" v="0" actId="47"/>
        <pc:sldMkLst>
          <pc:docMk/>
          <pc:sldMk cId="1440451276" sldId="429"/>
        </pc:sldMkLst>
      </pc:sldChg>
      <pc:sldChg chg="del">
        <pc:chgData name="Webster, Jessica" userId="a242ca36-2324-4f96-8f3c-3fba60e9ab9b" providerId="ADAL" clId="{D356D636-CD92-447F-A1BD-77CB249A5498}" dt="2024-09-25T20:47:18.899" v="0" actId="47"/>
        <pc:sldMkLst>
          <pc:docMk/>
          <pc:sldMk cId="3241673279" sldId="433"/>
        </pc:sldMkLst>
      </pc:sldChg>
      <pc:sldChg chg="del">
        <pc:chgData name="Webster, Jessica" userId="a242ca36-2324-4f96-8f3c-3fba60e9ab9b" providerId="ADAL" clId="{D356D636-CD92-447F-A1BD-77CB249A5498}" dt="2024-09-25T20:47:18.899" v="0" actId="47"/>
        <pc:sldMkLst>
          <pc:docMk/>
          <pc:sldMk cId="3402324869" sldId="434"/>
        </pc:sldMkLst>
      </pc:sldChg>
      <pc:sldChg chg="new">
        <pc:chgData name="Webster, Jessica" userId="a242ca36-2324-4f96-8f3c-3fba60e9ab9b" providerId="ADAL" clId="{D356D636-CD92-447F-A1BD-77CB249A5498}" dt="2024-09-25T21:01:27.110" v="8" actId="680"/>
        <pc:sldMkLst>
          <pc:docMk/>
          <pc:sldMk cId="3128512049" sldId="459"/>
        </pc:sldMkLst>
      </pc:sldChg>
    </pc:docChg>
  </pc:docChgLst>
  <pc:docChgLst>
    <pc:chgData name="Webster, Jessica" userId="a242ca36-2324-4f96-8f3c-3fba60e9ab9b" providerId="ADAL" clId="{195170E4-40F7-4181-A1EE-FA0A128322BC}"/>
    <pc:docChg chg="undo custSel addSld delSld modSld">
      <pc:chgData name="Webster, Jessica" userId="a242ca36-2324-4f96-8f3c-3fba60e9ab9b" providerId="ADAL" clId="{195170E4-40F7-4181-A1EE-FA0A128322BC}" dt="2024-09-27T14:43:42.812" v="843"/>
      <pc:docMkLst>
        <pc:docMk/>
      </pc:docMkLst>
      <pc:sldChg chg="del">
        <pc:chgData name="Webster, Jessica" userId="a242ca36-2324-4f96-8f3c-3fba60e9ab9b" providerId="ADAL" clId="{195170E4-40F7-4181-A1EE-FA0A128322BC}" dt="2024-09-27T14:21:50.712" v="66" actId="47"/>
        <pc:sldMkLst>
          <pc:docMk/>
          <pc:sldMk cId="3128512049" sldId="459"/>
        </pc:sldMkLst>
      </pc:sldChg>
      <pc:sldChg chg="modSp add mod">
        <pc:chgData name="Webster, Jessica" userId="a242ca36-2324-4f96-8f3c-3fba60e9ab9b" providerId="ADAL" clId="{195170E4-40F7-4181-A1EE-FA0A128322BC}" dt="2024-09-27T14:26:08.357" v="72" actId="20577"/>
        <pc:sldMkLst>
          <pc:docMk/>
          <pc:sldMk cId="1715425360" sldId="460"/>
        </pc:sldMkLst>
        <pc:spChg chg="mod">
          <ac:chgData name="Webster, Jessica" userId="a242ca36-2324-4f96-8f3c-3fba60e9ab9b" providerId="ADAL" clId="{195170E4-40F7-4181-A1EE-FA0A128322BC}" dt="2024-09-27T14:21:48.420" v="65" actId="113"/>
          <ac:spMkLst>
            <pc:docMk/>
            <pc:sldMk cId="1715425360" sldId="460"/>
            <ac:spMk id="3" creationId="{0AC963C0-1DBC-4B26-94EB-47203CE4C3C7}"/>
          </ac:spMkLst>
        </pc:spChg>
        <pc:spChg chg="mod">
          <ac:chgData name="Webster, Jessica" userId="a242ca36-2324-4f96-8f3c-3fba60e9ab9b" providerId="ADAL" clId="{195170E4-40F7-4181-A1EE-FA0A128322BC}" dt="2024-09-27T14:26:08.357" v="72" actId="20577"/>
          <ac:spMkLst>
            <pc:docMk/>
            <pc:sldMk cId="1715425360" sldId="460"/>
            <ac:spMk id="7" creationId="{581F5C3A-1006-CA66-FB5B-31038736B78F}"/>
          </ac:spMkLst>
        </pc:spChg>
      </pc:sldChg>
      <pc:sldChg chg="modSp new mod">
        <pc:chgData name="Webster, Jessica" userId="a242ca36-2324-4f96-8f3c-3fba60e9ab9b" providerId="ADAL" clId="{195170E4-40F7-4181-A1EE-FA0A128322BC}" dt="2024-09-27T14:35:45.269" v="842" actId="20577"/>
        <pc:sldMkLst>
          <pc:docMk/>
          <pc:sldMk cId="3021952462" sldId="461"/>
        </pc:sldMkLst>
        <pc:spChg chg="mod">
          <ac:chgData name="Webster, Jessica" userId="a242ca36-2324-4f96-8f3c-3fba60e9ab9b" providerId="ADAL" clId="{195170E4-40F7-4181-A1EE-FA0A128322BC}" dt="2024-09-27T14:26:32.078" v="109" actId="20577"/>
          <ac:spMkLst>
            <pc:docMk/>
            <pc:sldMk cId="3021952462" sldId="461"/>
            <ac:spMk id="2" creationId="{7E192B14-F028-28C5-3610-FDC01ECC1703}"/>
          </ac:spMkLst>
        </pc:spChg>
        <pc:spChg chg="mod">
          <ac:chgData name="Webster, Jessica" userId="a242ca36-2324-4f96-8f3c-3fba60e9ab9b" providerId="ADAL" clId="{195170E4-40F7-4181-A1EE-FA0A128322BC}" dt="2024-09-27T14:35:45.269" v="842" actId="20577"/>
          <ac:spMkLst>
            <pc:docMk/>
            <pc:sldMk cId="3021952462" sldId="461"/>
            <ac:spMk id="3" creationId="{AB79FF94-4740-1F1E-4A63-E7987B820F6F}"/>
          </ac:spMkLst>
        </pc:spChg>
        <pc:spChg chg="mod">
          <ac:chgData name="Webster, Jessica" userId="a242ca36-2324-4f96-8f3c-3fba60e9ab9b" providerId="ADAL" clId="{195170E4-40F7-4181-A1EE-FA0A128322BC}" dt="2024-09-27T14:26:39.454" v="133" actId="20577"/>
          <ac:spMkLst>
            <pc:docMk/>
            <pc:sldMk cId="3021952462" sldId="461"/>
            <ac:spMk id="4" creationId="{61D1411C-54EB-D5CE-3D55-FE0973DE5078}"/>
          </ac:spMkLst>
        </pc:spChg>
      </pc:sldChg>
      <pc:sldChg chg="modSp new mod">
        <pc:chgData name="Webster, Jessica" userId="a242ca36-2324-4f96-8f3c-3fba60e9ab9b" providerId="ADAL" clId="{195170E4-40F7-4181-A1EE-FA0A128322BC}" dt="2024-09-27T14:35:25.502" v="806" actId="20577"/>
        <pc:sldMkLst>
          <pc:docMk/>
          <pc:sldMk cId="661643696" sldId="462"/>
        </pc:sldMkLst>
        <pc:spChg chg="mod">
          <ac:chgData name="Webster, Jessica" userId="a242ca36-2324-4f96-8f3c-3fba60e9ab9b" providerId="ADAL" clId="{195170E4-40F7-4181-A1EE-FA0A128322BC}" dt="2024-09-27T14:30:38.389" v="679" actId="20577"/>
          <ac:spMkLst>
            <pc:docMk/>
            <pc:sldMk cId="661643696" sldId="462"/>
            <ac:spMk id="2" creationId="{B106B4DC-33A4-23A1-F0E5-A970FD76ADB0}"/>
          </ac:spMkLst>
        </pc:spChg>
        <pc:spChg chg="mod">
          <ac:chgData name="Webster, Jessica" userId="a242ca36-2324-4f96-8f3c-3fba60e9ab9b" providerId="ADAL" clId="{195170E4-40F7-4181-A1EE-FA0A128322BC}" dt="2024-09-27T14:35:25.502" v="806" actId="20577"/>
          <ac:spMkLst>
            <pc:docMk/>
            <pc:sldMk cId="661643696" sldId="462"/>
            <ac:spMk id="3" creationId="{FC19C230-62F3-16E2-EADA-194360CE3851}"/>
          </ac:spMkLst>
        </pc:spChg>
      </pc:sldChg>
      <pc:sldChg chg="delSp modSp new mod">
        <pc:chgData name="Webster, Jessica" userId="a242ca36-2324-4f96-8f3c-3fba60e9ab9b" providerId="ADAL" clId="{195170E4-40F7-4181-A1EE-FA0A128322BC}" dt="2024-09-27T14:29:10.804" v="523" actId="1076"/>
        <pc:sldMkLst>
          <pc:docMk/>
          <pc:sldMk cId="4224242862" sldId="463"/>
        </pc:sldMkLst>
        <pc:spChg chg="mod">
          <ac:chgData name="Webster, Jessica" userId="a242ca36-2324-4f96-8f3c-3fba60e9ab9b" providerId="ADAL" clId="{195170E4-40F7-4181-A1EE-FA0A128322BC}" dt="2024-09-27T14:29:10.804" v="523" actId="1076"/>
          <ac:spMkLst>
            <pc:docMk/>
            <pc:sldMk cId="4224242862" sldId="463"/>
            <ac:spMk id="2" creationId="{F1BF2C3B-5FDA-489C-1F3A-D407BD03C1E6}"/>
          </ac:spMkLst>
        </pc:spChg>
        <pc:spChg chg="del">
          <ac:chgData name="Webster, Jessica" userId="a242ca36-2324-4f96-8f3c-3fba60e9ab9b" providerId="ADAL" clId="{195170E4-40F7-4181-A1EE-FA0A128322BC}" dt="2024-09-27T14:29:02.638" v="521" actId="478"/>
          <ac:spMkLst>
            <pc:docMk/>
            <pc:sldMk cId="4224242862" sldId="463"/>
            <ac:spMk id="3" creationId="{0920312B-DAB3-7ADF-FED1-A5277CD65D76}"/>
          </ac:spMkLst>
        </pc:spChg>
      </pc:sldChg>
      <pc:sldChg chg="addSp delSp modSp new mod">
        <pc:chgData name="Webster, Jessica" userId="a242ca36-2324-4f96-8f3c-3fba60e9ab9b" providerId="ADAL" clId="{195170E4-40F7-4181-A1EE-FA0A128322BC}" dt="2024-09-27T14:30:05.828" v="660" actId="1076"/>
        <pc:sldMkLst>
          <pc:docMk/>
          <pc:sldMk cId="2209402717" sldId="464"/>
        </pc:sldMkLst>
        <pc:spChg chg="del">
          <ac:chgData name="Webster, Jessica" userId="a242ca36-2324-4f96-8f3c-3fba60e9ab9b" providerId="ADAL" clId="{195170E4-40F7-4181-A1EE-FA0A128322BC}" dt="2024-09-27T14:29:22.774" v="525" actId="478"/>
          <ac:spMkLst>
            <pc:docMk/>
            <pc:sldMk cId="2209402717" sldId="464"/>
            <ac:spMk id="2" creationId="{388448F0-F39D-AEDE-E6BF-6747EA7A9542}"/>
          </ac:spMkLst>
        </pc:spChg>
        <pc:spChg chg="del">
          <ac:chgData name="Webster, Jessica" userId="a242ca36-2324-4f96-8f3c-3fba60e9ab9b" providerId="ADAL" clId="{195170E4-40F7-4181-A1EE-FA0A128322BC}" dt="2024-09-27T14:29:24.801" v="526" actId="478"/>
          <ac:spMkLst>
            <pc:docMk/>
            <pc:sldMk cId="2209402717" sldId="464"/>
            <ac:spMk id="3" creationId="{671801E0-296C-9110-455E-843AE3D0CBEB}"/>
          </ac:spMkLst>
        </pc:spChg>
        <pc:spChg chg="add mod">
          <ac:chgData name="Webster, Jessica" userId="a242ca36-2324-4f96-8f3c-3fba60e9ab9b" providerId="ADAL" clId="{195170E4-40F7-4181-A1EE-FA0A128322BC}" dt="2024-09-27T14:30:05.828" v="660" actId="1076"/>
          <ac:spMkLst>
            <pc:docMk/>
            <pc:sldMk cId="2209402717" sldId="464"/>
            <ac:spMk id="5" creationId="{BB1C127C-FB8C-DAFD-FAD0-90829B5AC595}"/>
          </ac:spMkLst>
        </pc:spChg>
      </pc:sldChg>
      <pc:sldChg chg="delSp new del mod">
        <pc:chgData name="Webster, Jessica" userId="a242ca36-2324-4f96-8f3c-3fba60e9ab9b" providerId="ADAL" clId="{195170E4-40F7-4181-A1EE-FA0A128322BC}" dt="2024-09-27T14:35:30.884" v="807" actId="47"/>
        <pc:sldMkLst>
          <pc:docMk/>
          <pc:sldMk cId="3495131163" sldId="465"/>
        </pc:sldMkLst>
        <pc:spChg chg="del">
          <ac:chgData name="Webster, Jessica" userId="a242ca36-2324-4f96-8f3c-3fba60e9ab9b" providerId="ADAL" clId="{195170E4-40F7-4181-A1EE-FA0A128322BC}" dt="2024-09-27T14:30:17.668" v="663" actId="478"/>
          <ac:spMkLst>
            <pc:docMk/>
            <pc:sldMk cId="3495131163" sldId="465"/>
            <ac:spMk id="2" creationId="{ACA287EF-94A2-4F46-DF6E-3E2EAD723601}"/>
          </ac:spMkLst>
        </pc:spChg>
        <pc:spChg chg="del">
          <ac:chgData name="Webster, Jessica" userId="a242ca36-2324-4f96-8f3c-3fba60e9ab9b" providerId="ADAL" clId="{195170E4-40F7-4181-A1EE-FA0A128322BC}" dt="2024-09-27T14:30:15.856" v="662" actId="478"/>
          <ac:spMkLst>
            <pc:docMk/>
            <pc:sldMk cId="3495131163" sldId="465"/>
            <ac:spMk id="3" creationId="{D17D6A8A-5F44-57B8-CE24-6C2D607345CB}"/>
          </ac:spMkLst>
        </pc:spChg>
      </pc:sldChg>
      <pc:sldChg chg="modSp add mod">
        <pc:chgData name="Webster, Jessica" userId="a242ca36-2324-4f96-8f3c-3fba60e9ab9b" providerId="ADAL" clId="{195170E4-40F7-4181-A1EE-FA0A128322BC}" dt="2024-09-27T14:30:23.861" v="671" actId="20577"/>
        <pc:sldMkLst>
          <pc:docMk/>
          <pc:sldMk cId="2154976149" sldId="466"/>
        </pc:sldMkLst>
        <pc:spChg chg="mod">
          <ac:chgData name="Webster, Jessica" userId="a242ca36-2324-4f96-8f3c-3fba60e9ab9b" providerId="ADAL" clId="{195170E4-40F7-4181-A1EE-FA0A128322BC}" dt="2024-09-27T14:30:23.861" v="671" actId="20577"/>
          <ac:spMkLst>
            <pc:docMk/>
            <pc:sldMk cId="2154976149" sldId="466"/>
            <ac:spMk id="5" creationId="{BB1C127C-FB8C-DAFD-FAD0-90829B5AC595}"/>
          </ac:spMkLst>
        </pc:spChg>
      </pc:sldChg>
      <pc:sldChg chg="add">
        <pc:chgData name="Webster, Jessica" userId="a242ca36-2324-4f96-8f3c-3fba60e9ab9b" providerId="ADAL" clId="{195170E4-40F7-4181-A1EE-FA0A128322BC}" dt="2024-09-27T14:43:42.812" v="843"/>
        <pc:sldMkLst>
          <pc:docMk/>
          <pc:sldMk cId="3744403597" sldId="467"/>
        </pc:sldMkLst>
      </pc:sldChg>
    </pc:docChg>
  </pc:docChgLst>
</pc:chgInfo>
</file>

<file path=ppt/media/image1.jpeg>
</file>

<file path=ppt/media/image10.png>
</file>

<file path=ppt/media/image11.png>
</file>

<file path=ppt/media/image2.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D82460-7193-E041-84FB-DBDD74EEDD01}" type="datetimeFigureOut">
              <a:rPr lang="en-US" smtClean="0"/>
              <a:t>9/27/2024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56F732-00F6-2D40-9C23-8FCFB28E1E6E}" type="slidenum">
              <a:rPr lang="en-US" smtClean="0"/>
              <a:t>‹#›</a:t>
            </a:fld>
            <a:endParaRPr lang="en-US"/>
          </a:p>
        </p:txBody>
      </p:sp>
    </p:spTree>
    <p:extLst>
      <p:ext uri="{BB962C8B-B14F-4D97-AF65-F5344CB8AC3E}">
        <p14:creationId xmlns:p14="http://schemas.microsoft.com/office/powerpoint/2010/main" val="39158874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19272B1-99B0-214E-8926-B46D3A2739BA}"/>
              </a:ext>
            </a:extLst>
          </p:cNvPr>
          <p:cNvPicPr>
            <a:picLocks noChangeAspect="1"/>
          </p:cNvPicPr>
          <p:nvPr userDrawn="1"/>
        </p:nvPicPr>
        <p:blipFill>
          <a:blip r:embed="rId2"/>
          <a:stretch>
            <a:fillRect/>
          </a:stretch>
        </p:blipFill>
        <p:spPr>
          <a:xfrm>
            <a:off x="6349" y="3572"/>
            <a:ext cx="12179300" cy="6850856"/>
          </a:xfrm>
          <a:prstGeom prst="rect">
            <a:avLst/>
          </a:prstGeom>
        </p:spPr>
      </p:pic>
      <p:pic>
        <p:nvPicPr>
          <p:cNvPr id="4" name="Picture 3">
            <a:extLst>
              <a:ext uri="{FF2B5EF4-FFF2-40B4-BE49-F238E27FC236}">
                <a16:creationId xmlns:a16="http://schemas.microsoft.com/office/drawing/2014/main" id="{8733C8AA-7F66-B546-8669-00DE040295DC}"/>
              </a:ext>
            </a:extLst>
          </p:cNvPr>
          <p:cNvPicPr>
            <a:picLocks noChangeAspect="1"/>
          </p:cNvPicPr>
          <p:nvPr userDrawn="1"/>
        </p:nvPicPr>
        <p:blipFill>
          <a:blip r:embed="rId3"/>
          <a:stretch>
            <a:fillRect/>
          </a:stretch>
        </p:blipFill>
        <p:spPr>
          <a:xfrm>
            <a:off x="0" y="4381500"/>
            <a:ext cx="12129025" cy="1447800"/>
          </a:xfrm>
          <a:prstGeom prst="rect">
            <a:avLst/>
          </a:prstGeom>
        </p:spPr>
      </p:pic>
      <p:sp>
        <p:nvSpPr>
          <p:cNvPr id="2" name="Title 1">
            <a:extLst>
              <a:ext uri="{FF2B5EF4-FFF2-40B4-BE49-F238E27FC236}">
                <a16:creationId xmlns:a16="http://schemas.microsoft.com/office/drawing/2014/main" id="{FE67D5A3-287B-C64E-8E26-AE388B0173AC}"/>
              </a:ext>
            </a:extLst>
          </p:cNvPr>
          <p:cNvSpPr>
            <a:spLocks noGrp="1"/>
          </p:cNvSpPr>
          <p:nvPr>
            <p:ph type="ctrTitle"/>
          </p:nvPr>
        </p:nvSpPr>
        <p:spPr>
          <a:xfrm>
            <a:off x="342900" y="4008994"/>
            <a:ext cx="11401327" cy="1197286"/>
          </a:xfrm>
          <a:prstGeom prst="rect">
            <a:avLst/>
          </a:prstGeom>
        </p:spPr>
        <p:txBody>
          <a:bodyPr lIns="0" bIns="0" anchor="b">
            <a:normAutofit/>
          </a:bodyPr>
          <a:lstStyle>
            <a:lvl1pPr algn="l">
              <a:defRPr sz="5400" b="1">
                <a:solidFill>
                  <a:schemeClr val="bg1"/>
                </a:solidFill>
              </a:defRPr>
            </a:lvl1pPr>
          </a:lstStyle>
          <a:p>
            <a:r>
              <a:rPr lang="en-US"/>
              <a:t>Click to edit Master title style</a:t>
            </a:r>
          </a:p>
        </p:txBody>
      </p:sp>
      <p:sp>
        <p:nvSpPr>
          <p:cNvPr id="6" name="Text Placeholder 5">
            <a:extLst>
              <a:ext uri="{FF2B5EF4-FFF2-40B4-BE49-F238E27FC236}">
                <a16:creationId xmlns:a16="http://schemas.microsoft.com/office/drawing/2014/main" id="{057AFF37-CE3A-B742-A62F-2A3257140A5A}"/>
              </a:ext>
            </a:extLst>
          </p:cNvPr>
          <p:cNvSpPr>
            <a:spLocks noGrp="1"/>
          </p:cNvSpPr>
          <p:nvPr>
            <p:ph type="body" sz="quarter" idx="13" hasCustomPrompt="1"/>
          </p:nvPr>
        </p:nvSpPr>
        <p:spPr>
          <a:xfrm>
            <a:off x="342900" y="5206280"/>
            <a:ext cx="10158560" cy="508720"/>
          </a:xfrm>
        </p:spPr>
        <p:txBody>
          <a:bodyPr lIns="45720" anchor="b" anchorCtr="0"/>
          <a:lstStyle>
            <a:lvl1pPr marL="0" indent="0">
              <a:buFontTx/>
              <a:buNone/>
              <a:defRPr>
                <a:solidFill>
                  <a:schemeClr val="bg1"/>
                </a:solidFill>
              </a:defRPr>
            </a:lvl1pPr>
            <a:lvl2pPr marL="287338" indent="0">
              <a:buFontTx/>
              <a:buNone/>
              <a:defRPr/>
            </a:lvl2pPr>
            <a:lvl3pPr marL="574675" indent="0">
              <a:buFontTx/>
              <a:buNone/>
              <a:defRPr/>
            </a:lvl3pPr>
            <a:lvl4pPr marL="803275" indent="0">
              <a:buFontTx/>
              <a:buNone/>
              <a:defRPr/>
            </a:lvl4pPr>
            <a:lvl5pPr marL="1031875" indent="0">
              <a:buFontTx/>
              <a:buNone/>
              <a:defRPr/>
            </a:lvl5pPr>
          </a:lstStyle>
          <a:p>
            <a:pPr lvl="0"/>
            <a:r>
              <a:rPr lang="en-US"/>
              <a:t>Click to edit subtitle</a:t>
            </a:r>
          </a:p>
        </p:txBody>
      </p:sp>
      <p:sp>
        <p:nvSpPr>
          <p:cNvPr id="8" name="Text Placeholder 5">
            <a:extLst>
              <a:ext uri="{FF2B5EF4-FFF2-40B4-BE49-F238E27FC236}">
                <a16:creationId xmlns:a16="http://schemas.microsoft.com/office/drawing/2014/main" id="{57C7A8EA-E9AD-2747-BB8E-4E6AC446E01E}"/>
              </a:ext>
            </a:extLst>
          </p:cNvPr>
          <p:cNvSpPr>
            <a:spLocks noGrp="1"/>
          </p:cNvSpPr>
          <p:nvPr>
            <p:ph type="body" sz="quarter" idx="17" hasCustomPrompt="1"/>
          </p:nvPr>
        </p:nvSpPr>
        <p:spPr>
          <a:xfrm>
            <a:off x="342900" y="5829300"/>
            <a:ext cx="5753100" cy="358775"/>
          </a:xfrm>
        </p:spPr>
        <p:txBody>
          <a:bodyPr lIns="64008" tIns="91440" anchor="b" anchorCtr="0">
            <a:normAutofit/>
          </a:bodyPr>
          <a:lstStyle>
            <a:lvl1pPr marL="0" indent="0">
              <a:buFontTx/>
              <a:buNone/>
              <a:defRPr sz="1800">
                <a:solidFill>
                  <a:schemeClr val="bg1"/>
                </a:solidFill>
              </a:defRPr>
            </a:lvl1pPr>
            <a:lvl2pPr marL="287338" indent="0">
              <a:buFontTx/>
              <a:buNone/>
              <a:defRPr/>
            </a:lvl2pPr>
            <a:lvl3pPr marL="574675" indent="0">
              <a:buFontTx/>
              <a:buNone/>
              <a:defRPr/>
            </a:lvl3pPr>
            <a:lvl4pPr marL="803275" indent="0">
              <a:buFontTx/>
              <a:buNone/>
              <a:defRPr/>
            </a:lvl4pPr>
            <a:lvl5pPr marL="1031875" indent="0">
              <a:buFontTx/>
              <a:buNone/>
              <a:defRPr/>
            </a:lvl5pPr>
          </a:lstStyle>
          <a:p>
            <a:pPr lvl="0"/>
            <a:r>
              <a:rPr lang="en-US"/>
              <a:t>Presenter name</a:t>
            </a:r>
          </a:p>
        </p:txBody>
      </p:sp>
    </p:spTree>
    <p:extLst>
      <p:ext uri="{BB962C8B-B14F-4D97-AF65-F5344CB8AC3E}">
        <p14:creationId xmlns:p14="http://schemas.microsoft.com/office/powerpoint/2010/main" val="36858599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9CBD6-6F33-9544-91D3-41D9053A01C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B6CFC8-7F2F-7B4A-A59F-19560AF22B2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C3B950-23A4-5442-892C-8F5AC695BF9E}"/>
              </a:ext>
            </a:extLst>
          </p:cNvPr>
          <p:cNvSpPr>
            <a:spLocks noGrp="1"/>
          </p:cNvSpPr>
          <p:nvPr>
            <p:ph type="dt" sz="half" idx="10"/>
          </p:nvPr>
        </p:nvSpPr>
        <p:spPr/>
        <p:txBody>
          <a:bodyPr/>
          <a:lstStyle/>
          <a:p>
            <a:fld id="{BD162A13-03F8-C048-B959-2E6A5B43C267}" type="datetime1">
              <a:rPr lang="en-CA" smtClean="0"/>
              <a:t>2024-09-27</a:t>
            </a:fld>
            <a:endParaRPr lang="en-US"/>
          </a:p>
        </p:txBody>
      </p:sp>
      <p:sp>
        <p:nvSpPr>
          <p:cNvPr id="5" name="Footer Placeholder 4">
            <a:extLst>
              <a:ext uri="{FF2B5EF4-FFF2-40B4-BE49-F238E27FC236}">
                <a16:creationId xmlns:a16="http://schemas.microsoft.com/office/drawing/2014/main" id="{AF3CD722-331D-A348-8A4A-68C860AD482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3885E9F-F76A-BA45-B335-B23A8FA6C39F}"/>
              </a:ext>
            </a:extLst>
          </p:cNvPr>
          <p:cNvSpPr>
            <a:spLocks noGrp="1"/>
          </p:cNvSpPr>
          <p:nvPr>
            <p:ph type="sldNum" sz="quarter" idx="12"/>
          </p:nvPr>
        </p:nvSpPr>
        <p:spPr>
          <a:xfrm>
            <a:off x="11741727" y="0"/>
            <a:ext cx="447224" cy="457199"/>
          </a:xfrm>
          <a:prstGeom prst="rect">
            <a:avLst/>
          </a:prstGeom>
        </p:spPr>
        <p:txBody>
          <a:bodyPr/>
          <a:lstStyle/>
          <a:p>
            <a:fld id="{220513D4-7261-F848-8FAE-CF02B39A77BD}" type="slidenum">
              <a:rPr lang="en-US" smtClean="0"/>
              <a:t>‹#›</a:t>
            </a:fld>
            <a:endParaRPr lang="en-US"/>
          </a:p>
        </p:txBody>
      </p:sp>
    </p:spTree>
    <p:extLst>
      <p:ext uri="{BB962C8B-B14F-4D97-AF65-F5344CB8AC3E}">
        <p14:creationId xmlns:p14="http://schemas.microsoft.com/office/powerpoint/2010/main" val="13653275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6FBDE30-B1C7-F444-9771-4D706FC3DB60}"/>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D22CD90-D02E-0845-80F4-B0E3C128DB1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3709C4-970A-AF4D-BB35-9E4704CE35B0}"/>
              </a:ext>
            </a:extLst>
          </p:cNvPr>
          <p:cNvSpPr>
            <a:spLocks noGrp="1"/>
          </p:cNvSpPr>
          <p:nvPr>
            <p:ph type="dt" sz="half" idx="10"/>
          </p:nvPr>
        </p:nvSpPr>
        <p:spPr/>
        <p:txBody>
          <a:bodyPr/>
          <a:lstStyle/>
          <a:p>
            <a:fld id="{57C6B955-1AEC-724D-A0DC-4EB48B6B0BF5}" type="datetime1">
              <a:rPr lang="en-CA" smtClean="0"/>
              <a:t>2024-09-27</a:t>
            </a:fld>
            <a:endParaRPr lang="en-US"/>
          </a:p>
        </p:txBody>
      </p:sp>
      <p:sp>
        <p:nvSpPr>
          <p:cNvPr id="5" name="Footer Placeholder 4">
            <a:extLst>
              <a:ext uri="{FF2B5EF4-FFF2-40B4-BE49-F238E27FC236}">
                <a16:creationId xmlns:a16="http://schemas.microsoft.com/office/drawing/2014/main" id="{F57DEA36-E50F-214A-9BE6-F2771BDD862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953C2FA-514D-FE42-873C-87F607D4B658}"/>
              </a:ext>
            </a:extLst>
          </p:cNvPr>
          <p:cNvSpPr>
            <a:spLocks noGrp="1"/>
          </p:cNvSpPr>
          <p:nvPr>
            <p:ph type="sldNum" sz="quarter" idx="12"/>
          </p:nvPr>
        </p:nvSpPr>
        <p:spPr>
          <a:xfrm>
            <a:off x="11741727" y="0"/>
            <a:ext cx="447224" cy="457199"/>
          </a:xfrm>
          <a:prstGeom prst="rect">
            <a:avLst/>
          </a:prstGeom>
        </p:spPr>
        <p:txBody>
          <a:bodyPr/>
          <a:lstStyle/>
          <a:p>
            <a:fld id="{220513D4-7261-F848-8FAE-CF02B39A77BD}" type="slidenum">
              <a:rPr lang="en-US" smtClean="0"/>
              <a:t>‹#›</a:t>
            </a:fld>
            <a:endParaRPr lang="en-US"/>
          </a:p>
        </p:txBody>
      </p:sp>
    </p:spTree>
    <p:extLst>
      <p:ext uri="{BB962C8B-B14F-4D97-AF65-F5344CB8AC3E}">
        <p14:creationId xmlns:p14="http://schemas.microsoft.com/office/powerpoint/2010/main" val="42066863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opyright Page (end presentation)">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F1D4337-A6FF-E447-AEBC-7572F3E1603B}"/>
              </a:ext>
            </a:extLst>
          </p:cNvPr>
          <p:cNvPicPr>
            <a:picLocks noChangeAspect="1"/>
          </p:cNvPicPr>
          <p:nvPr userDrawn="1"/>
        </p:nvPicPr>
        <p:blipFill>
          <a:blip r:embed="rId2"/>
          <a:stretch>
            <a:fillRect/>
          </a:stretch>
        </p:blipFill>
        <p:spPr>
          <a:xfrm>
            <a:off x="6350" y="3572"/>
            <a:ext cx="12179299" cy="6850856"/>
          </a:xfrm>
          <a:prstGeom prst="rect">
            <a:avLst/>
          </a:prstGeom>
        </p:spPr>
      </p:pic>
      <p:sp>
        <p:nvSpPr>
          <p:cNvPr id="2" name="Title 1">
            <a:extLst>
              <a:ext uri="{FF2B5EF4-FFF2-40B4-BE49-F238E27FC236}">
                <a16:creationId xmlns:a16="http://schemas.microsoft.com/office/drawing/2014/main" id="{A701CB60-8482-4741-A8DB-6E92FB7316E7}"/>
              </a:ext>
            </a:extLst>
          </p:cNvPr>
          <p:cNvSpPr>
            <a:spLocks noGrp="1"/>
          </p:cNvSpPr>
          <p:nvPr>
            <p:ph type="title" hasCustomPrompt="1"/>
          </p:nvPr>
        </p:nvSpPr>
        <p:spPr>
          <a:xfrm>
            <a:off x="342900" y="3779520"/>
            <a:ext cx="11391900" cy="350520"/>
          </a:xfrm>
        </p:spPr>
        <p:txBody>
          <a:bodyPr>
            <a:normAutofit/>
          </a:bodyPr>
          <a:lstStyle>
            <a:lvl1pPr algn="ctr">
              <a:defRPr sz="1400" baseline="0">
                <a:latin typeface="Arial" panose="020B0604020202020204" pitchFamily="34" charset="0"/>
              </a:defRPr>
            </a:lvl1pPr>
          </a:lstStyle>
          <a:p>
            <a:r>
              <a:rPr lang="en-US"/>
              <a:t>Click to edit copyright year</a:t>
            </a:r>
          </a:p>
        </p:txBody>
      </p:sp>
      <p:sp>
        <p:nvSpPr>
          <p:cNvPr id="3" name="Date Placeholder 2">
            <a:extLst>
              <a:ext uri="{FF2B5EF4-FFF2-40B4-BE49-F238E27FC236}">
                <a16:creationId xmlns:a16="http://schemas.microsoft.com/office/drawing/2014/main" id="{EA81B140-A1F6-1948-B146-330E1372E27E}"/>
              </a:ext>
            </a:extLst>
          </p:cNvPr>
          <p:cNvSpPr>
            <a:spLocks noGrp="1"/>
          </p:cNvSpPr>
          <p:nvPr>
            <p:ph type="dt" sz="half" idx="10"/>
          </p:nvPr>
        </p:nvSpPr>
        <p:spPr/>
        <p:txBody>
          <a:bodyPr/>
          <a:lstStyle/>
          <a:p>
            <a:fld id="{268858C0-6DDE-9444-BC31-866ED9DFCD8E}" type="datetime1">
              <a:rPr lang="en-CA" smtClean="0"/>
              <a:pPr/>
              <a:t>2024-09-27</a:t>
            </a:fld>
            <a:endParaRPr lang="en-US"/>
          </a:p>
        </p:txBody>
      </p:sp>
      <p:sp>
        <p:nvSpPr>
          <p:cNvPr id="4" name="Footer Placeholder 3">
            <a:extLst>
              <a:ext uri="{FF2B5EF4-FFF2-40B4-BE49-F238E27FC236}">
                <a16:creationId xmlns:a16="http://schemas.microsoft.com/office/drawing/2014/main" id="{03E9ACE6-299A-EF4D-B9DA-5ECFCC677B74}"/>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6854866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8A1D64-2AF1-FE48-B966-37A28A3E5CC9}"/>
              </a:ext>
            </a:extLst>
          </p:cNvPr>
          <p:cNvSpPr>
            <a:spLocks noGrp="1"/>
          </p:cNvSpPr>
          <p:nvPr>
            <p:ph type="title"/>
          </p:nvPr>
        </p:nvSpPr>
        <p:spPr>
          <a:xfrm>
            <a:off x="465666" y="457200"/>
            <a:ext cx="11269133" cy="990600"/>
          </a:xfrm>
          <a:prstGeom prst="rect">
            <a:avLst/>
          </a:prstGeom>
        </p:spPr>
        <p:txBody>
          <a:bodyPr lIns="0">
            <a:normAutofit/>
          </a:bodyPr>
          <a:lstStyle>
            <a:lvl1pPr>
              <a:defRPr sz="4500"/>
            </a:lvl1pPr>
          </a:lstStyle>
          <a:p>
            <a:r>
              <a:rPr lang="en-US"/>
              <a:t>Click to edit Master title style</a:t>
            </a:r>
          </a:p>
        </p:txBody>
      </p:sp>
      <p:sp>
        <p:nvSpPr>
          <p:cNvPr id="3" name="Content Placeholder 2">
            <a:extLst>
              <a:ext uri="{FF2B5EF4-FFF2-40B4-BE49-F238E27FC236}">
                <a16:creationId xmlns:a16="http://schemas.microsoft.com/office/drawing/2014/main" id="{CD58157B-3149-DD49-AF6E-204756CE2380}"/>
              </a:ext>
            </a:extLst>
          </p:cNvPr>
          <p:cNvSpPr>
            <a:spLocks noGrp="1"/>
          </p:cNvSpPr>
          <p:nvPr>
            <p:ph idx="1"/>
          </p:nvPr>
        </p:nvSpPr>
        <p:spPr>
          <a:xfrm>
            <a:off x="465665" y="1600200"/>
            <a:ext cx="11269133" cy="4229100"/>
          </a:xfrm>
        </p:spPr>
        <p:txBody>
          <a:bodyPr/>
          <a:lstStyle>
            <a:lvl1pPr>
              <a:defRPr b="0" i="0">
                <a:solidFill>
                  <a:schemeClr val="tx1">
                    <a:lumMod val="75000"/>
                    <a:lumOff val="25000"/>
                  </a:schemeClr>
                </a:solidFill>
                <a:latin typeface="Arial" panose="020B0604020202020204" pitchFamily="34" charset="0"/>
                <a:cs typeface="Arial" panose="020B0604020202020204" pitchFamily="34" charset="0"/>
              </a:defRPr>
            </a:lvl1pPr>
            <a:lvl2pPr>
              <a:defRPr b="0" i="0">
                <a:solidFill>
                  <a:schemeClr val="tx1">
                    <a:lumMod val="75000"/>
                    <a:lumOff val="25000"/>
                  </a:schemeClr>
                </a:solidFill>
                <a:latin typeface="Arial" panose="020B0604020202020204" pitchFamily="34" charset="0"/>
                <a:cs typeface="Arial" panose="020B0604020202020204" pitchFamily="34" charset="0"/>
              </a:defRPr>
            </a:lvl2pPr>
            <a:lvl3pPr>
              <a:defRPr b="0" i="0">
                <a:solidFill>
                  <a:schemeClr val="tx1">
                    <a:lumMod val="75000"/>
                    <a:lumOff val="25000"/>
                  </a:schemeClr>
                </a:solidFill>
                <a:latin typeface="Arial" panose="020B0604020202020204" pitchFamily="34" charset="0"/>
                <a:cs typeface="Arial" panose="020B0604020202020204" pitchFamily="34" charset="0"/>
              </a:defRPr>
            </a:lvl3pPr>
            <a:lvl4pPr>
              <a:defRPr b="0" i="0">
                <a:solidFill>
                  <a:schemeClr val="tx1">
                    <a:lumMod val="75000"/>
                    <a:lumOff val="25000"/>
                  </a:schemeClr>
                </a:solidFill>
                <a:latin typeface="Arial" panose="020B0604020202020204" pitchFamily="34" charset="0"/>
                <a:cs typeface="Arial" panose="020B0604020202020204" pitchFamily="34" charset="0"/>
              </a:defRPr>
            </a:lvl4pPr>
            <a:lvl5pPr>
              <a:defRPr b="0" i="0">
                <a:solidFill>
                  <a:schemeClr val="tx1">
                    <a:lumMod val="75000"/>
                    <a:lumOff val="25000"/>
                  </a:schemeClr>
                </a:solidFill>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F9D7E303-64E9-1946-B0E1-0C9BFA2657A2}"/>
              </a:ext>
            </a:extLst>
          </p:cNvPr>
          <p:cNvSpPr>
            <a:spLocks noGrp="1"/>
          </p:cNvSpPr>
          <p:nvPr>
            <p:ph type="dt" sz="half" idx="10"/>
          </p:nvPr>
        </p:nvSpPr>
        <p:spPr/>
        <p:txBody>
          <a:bodyPr/>
          <a:lstStyle/>
          <a:p>
            <a:fld id="{268858C0-6DDE-9444-BC31-866ED9DFCD8E}" type="datetime1">
              <a:rPr lang="en-CA" smtClean="0"/>
              <a:pPr/>
              <a:t>2024-09-27</a:t>
            </a:fld>
            <a:endParaRPr lang="en-US"/>
          </a:p>
        </p:txBody>
      </p:sp>
      <p:sp>
        <p:nvSpPr>
          <p:cNvPr id="11" name="Footer Placeholder 10">
            <a:extLst>
              <a:ext uri="{FF2B5EF4-FFF2-40B4-BE49-F238E27FC236}">
                <a16:creationId xmlns:a16="http://schemas.microsoft.com/office/drawing/2014/main" id="{2F5B8D02-46EF-1343-B224-187A6611EC6C}"/>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CF811CB8-DE62-9D4B-BFD4-B724420BBF29}"/>
              </a:ext>
            </a:extLst>
          </p:cNvPr>
          <p:cNvSpPr>
            <a:spLocks noGrp="1"/>
          </p:cNvSpPr>
          <p:nvPr>
            <p:ph type="sldNum" sz="quarter" idx="12"/>
          </p:nvPr>
        </p:nvSpPr>
        <p:spPr/>
        <p:txBody>
          <a:bodyPr/>
          <a:lstStyle/>
          <a:p>
            <a:fld id="{8395A67B-D0FE-F448-80B1-1191BC67A3E6}" type="slidenum">
              <a:rPr lang="en-US" smtClean="0"/>
              <a:pPr/>
              <a:t>‹#›</a:t>
            </a:fld>
            <a:endParaRPr lang="en-US"/>
          </a:p>
        </p:txBody>
      </p:sp>
    </p:spTree>
    <p:extLst>
      <p:ext uri="{BB962C8B-B14F-4D97-AF65-F5344CB8AC3E}">
        <p14:creationId xmlns:p14="http://schemas.microsoft.com/office/powerpoint/2010/main" val="1280356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B1071-EAD7-2142-9E61-767469E34BFA}"/>
              </a:ext>
            </a:extLst>
          </p:cNvPr>
          <p:cNvSpPr>
            <a:spLocks noGrp="1"/>
          </p:cNvSpPr>
          <p:nvPr>
            <p:ph type="title"/>
          </p:nvPr>
        </p:nvSpPr>
        <p:spPr>
          <a:xfrm>
            <a:off x="831850" y="576263"/>
            <a:ext cx="10515600" cy="2852737"/>
          </a:xfrm>
          <a:prstGeom prst="rect">
            <a:avLst/>
          </a:prstGeom>
        </p:spPr>
        <p:txBody>
          <a:bodyPr anchor="b">
            <a:normAutofit/>
          </a:bodyPr>
          <a:lstStyle>
            <a:lvl1pPr algn="ctr">
              <a:defRPr sz="4500"/>
            </a:lvl1pPr>
          </a:lstStyle>
          <a:p>
            <a:r>
              <a:rPr lang="en-US"/>
              <a:t>Click to edit Master title style</a:t>
            </a:r>
          </a:p>
        </p:txBody>
      </p:sp>
      <p:sp>
        <p:nvSpPr>
          <p:cNvPr id="3" name="Text Placeholder 2">
            <a:extLst>
              <a:ext uri="{FF2B5EF4-FFF2-40B4-BE49-F238E27FC236}">
                <a16:creationId xmlns:a16="http://schemas.microsoft.com/office/drawing/2014/main" id="{65D96C5B-016D-C54F-9A6E-0A79A4CE2FCA}"/>
              </a:ext>
            </a:extLst>
          </p:cNvPr>
          <p:cNvSpPr>
            <a:spLocks noGrp="1"/>
          </p:cNvSpPr>
          <p:nvPr>
            <p:ph type="body" idx="1"/>
          </p:nvPr>
        </p:nvSpPr>
        <p:spPr>
          <a:xfrm>
            <a:off x="831850" y="3632730"/>
            <a:ext cx="10515600" cy="1500187"/>
          </a:xfrm>
        </p:spPr>
        <p:txBody>
          <a:bodyPr anchor="t" anchorCtr="1"/>
          <a:lstStyle>
            <a:lvl1pPr marL="0" indent="0">
              <a:buNone/>
              <a:defRPr sz="2400">
                <a:solidFill>
                  <a:schemeClr val="tx1">
                    <a:lumMod val="65000"/>
                    <a:lumOff val="3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2A2A8EB-B554-EA44-94DE-06559413F6FF}"/>
              </a:ext>
            </a:extLst>
          </p:cNvPr>
          <p:cNvSpPr>
            <a:spLocks noGrp="1"/>
          </p:cNvSpPr>
          <p:nvPr>
            <p:ph type="dt" sz="half" idx="10"/>
          </p:nvPr>
        </p:nvSpPr>
        <p:spPr/>
        <p:txBody>
          <a:bodyPr/>
          <a:lstStyle/>
          <a:p>
            <a:fld id="{C456039D-FA2F-F446-B515-A25EA0F25CD4}" type="datetime1">
              <a:rPr lang="en-CA" smtClean="0"/>
              <a:t>2024-09-27</a:t>
            </a:fld>
            <a:endParaRPr lang="en-US"/>
          </a:p>
        </p:txBody>
      </p:sp>
      <p:sp>
        <p:nvSpPr>
          <p:cNvPr id="5" name="Footer Placeholder 4">
            <a:extLst>
              <a:ext uri="{FF2B5EF4-FFF2-40B4-BE49-F238E27FC236}">
                <a16:creationId xmlns:a16="http://schemas.microsoft.com/office/drawing/2014/main" id="{5DBB3A6A-A61C-6B49-A093-4D6D4B7488D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8987156-1B62-FF4E-96AA-FF576F5C04CD}"/>
              </a:ext>
            </a:extLst>
          </p:cNvPr>
          <p:cNvSpPr>
            <a:spLocks noGrp="1"/>
          </p:cNvSpPr>
          <p:nvPr>
            <p:ph type="sldNum" sz="quarter" idx="12"/>
          </p:nvPr>
        </p:nvSpPr>
        <p:spPr>
          <a:xfrm>
            <a:off x="11741727" y="0"/>
            <a:ext cx="447224" cy="457199"/>
          </a:xfrm>
          <a:prstGeom prst="rect">
            <a:avLst/>
          </a:prstGeom>
        </p:spPr>
        <p:txBody>
          <a:bodyPr/>
          <a:lstStyle/>
          <a:p>
            <a:fld id="{220513D4-7261-F848-8FAE-CF02B39A77BD}" type="slidenum">
              <a:rPr lang="en-US" smtClean="0"/>
              <a:t>‹#›</a:t>
            </a:fld>
            <a:endParaRPr lang="en-US"/>
          </a:p>
        </p:txBody>
      </p:sp>
    </p:spTree>
    <p:extLst>
      <p:ext uri="{BB962C8B-B14F-4D97-AF65-F5344CB8AC3E}">
        <p14:creationId xmlns:p14="http://schemas.microsoft.com/office/powerpoint/2010/main" val="1799863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0F02A-4F51-E644-8B2B-31C6F597B2C5}"/>
              </a:ext>
            </a:extLst>
          </p:cNvPr>
          <p:cNvSpPr>
            <a:spLocks noGrp="1"/>
          </p:cNvSpPr>
          <p:nvPr>
            <p:ph type="title"/>
          </p:nvPr>
        </p:nvSpPr>
        <p:spPr>
          <a:xfrm>
            <a:off x="457200" y="457199"/>
            <a:ext cx="11277600" cy="990601"/>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7A93D98B-14A6-2B46-A93E-4BC72CD19054}"/>
              </a:ext>
            </a:extLst>
          </p:cNvPr>
          <p:cNvSpPr>
            <a:spLocks noGrp="1"/>
          </p:cNvSpPr>
          <p:nvPr>
            <p:ph sz="half" idx="1"/>
          </p:nvPr>
        </p:nvSpPr>
        <p:spPr>
          <a:xfrm>
            <a:off x="457200" y="1600200"/>
            <a:ext cx="5181600" cy="4114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28DBDA5-30F9-ED40-BA26-39171345436D}"/>
              </a:ext>
            </a:extLst>
          </p:cNvPr>
          <p:cNvSpPr>
            <a:spLocks noGrp="1"/>
          </p:cNvSpPr>
          <p:nvPr>
            <p:ph sz="half" idx="2"/>
          </p:nvPr>
        </p:nvSpPr>
        <p:spPr>
          <a:xfrm>
            <a:off x="6560127" y="1600200"/>
            <a:ext cx="5181600" cy="4114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1FE26D5-FB56-984C-8394-E70D35274293}"/>
              </a:ext>
            </a:extLst>
          </p:cNvPr>
          <p:cNvSpPr>
            <a:spLocks noGrp="1"/>
          </p:cNvSpPr>
          <p:nvPr>
            <p:ph type="dt" sz="half" idx="10"/>
          </p:nvPr>
        </p:nvSpPr>
        <p:spPr/>
        <p:txBody>
          <a:bodyPr/>
          <a:lstStyle/>
          <a:p>
            <a:fld id="{8CE6990A-28E2-2241-82B9-77C01C864E0E}" type="datetime1">
              <a:rPr lang="en-CA" smtClean="0"/>
              <a:t>2024-09-27</a:t>
            </a:fld>
            <a:endParaRPr lang="en-US"/>
          </a:p>
        </p:txBody>
      </p:sp>
      <p:sp>
        <p:nvSpPr>
          <p:cNvPr id="6" name="Footer Placeholder 5">
            <a:extLst>
              <a:ext uri="{FF2B5EF4-FFF2-40B4-BE49-F238E27FC236}">
                <a16:creationId xmlns:a16="http://schemas.microsoft.com/office/drawing/2014/main" id="{F87C6652-EF52-B446-88CA-29FB7E22D1B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2B625CD-903C-3743-9541-67483A0424F5}"/>
              </a:ext>
            </a:extLst>
          </p:cNvPr>
          <p:cNvSpPr>
            <a:spLocks noGrp="1"/>
          </p:cNvSpPr>
          <p:nvPr>
            <p:ph type="sldNum" sz="quarter" idx="12"/>
          </p:nvPr>
        </p:nvSpPr>
        <p:spPr>
          <a:xfrm>
            <a:off x="11741727" y="0"/>
            <a:ext cx="447224" cy="457199"/>
          </a:xfrm>
          <a:prstGeom prst="rect">
            <a:avLst/>
          </a:prstGeom>
        </p:spPr>
        <p:txBody>
          <a:bodyPr/>
          <a:lstStyle/>
          <a:p>
            <a:fld id="{220513D4-7261-F848-8FAE-CF02B39A77BD}" type="slidenum">
              <a:rPr lang="en-US" smtClean="0"/>
              <a:t>‹#›</a:t>
            </a:fld>
            <a:endParaRPr lang="en-US"/>
          </a:p>
        </p:txBody>
      </p:sp>
    </p:spTree>
    <p:extLst>
      <p:ext uri="{BB962C8B-B14F-4D97-AF65-F5344CB8AC3E}">
        <p14:creationId xmlns:p14="http://schemas.microsoft.com/office/powerpoint/2010/main" val="4256300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21294-1363-054E-8DCD-CB664EF77EF2}"/>
              </a:ext>
            </a:extLst>
          </p:cNvPr>
          <p:cNvSpPr>
            <a:spLocks noGrp="1"/>
          </p:cNvSpPr>
          <p:nvPr>
            <p:ph type="title"/>
          </p:nvPr>
        </p:nvSpPr>
        <p:spPr>
          <a:xfrm>
            <a:off x="457199" y="457199"/>
            <a:ext cx="11270721" cy="990601"/>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4296DDB2-303F-784C-B377-925EEDAD3B5D}"/>
              </a:ext>
            </a:extLst>
          </p:cNvPr>
          <p:cNvSpPr>
            <a:spLocks noGrp="1"/>
          </p:cNvSpPr>
          <p:nvPr>
            <p:ph type="body" idx="1"/>
          </p:nvPr>
        </p:nvSpPr>
        <p:spPr>
          <a:xfrm>
            <a:off x="457200" y="160020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F54FAFF-5E82-6B48-AF85-FD48AEE39900}"/>
              </a:ext>
            </a:extLst>
          </p:cNvPr>
          <p:cNvSpPr>
            <a:spLocks noGrp="1"/>
          </p:cNvSpPr>
          <p:nvPr>
            <p:ph sz="half" idx="2"/>
          </p:nvPr>
        </p:nvSpPr>
        <p:spPr>
          <a:xfrm>
            <a:off x="457200" y="2424112"/>
            <a:ext cx="5157787" cy="32824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AD9F4C-27A7-0C49-8E62-C87DDF94827B}"/>
              </a:ext>
            </a:extLst>
          </p:cNvPr>
          <p:cNvSpPr>
            <a:spLocks noGrp="1"/>
          </p:cNvSpPr>
          <p:nvPr>
            <p:ph type="body" sz="quarter" idx="3"/>
          </p:nvPr>
        </p:nvSpPr>
        <p:spPr>
          <a:xfrm>
            <a:off x="6544733" y="160020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7312F80-5872-0B43-B7B6-ABD5D1318CFF}"/>
              </a:ext>
            </a:extLst>
          </p:cNvPr>
          <p:cNvSpPr>
            <a:spLocks noGrp="1"/>
          </p:cNvSpPr>
          <p:nvPr>
            <p:ph sz="quarter" idx="4"/>
          </p:nvPr>
        </p:nvSpPr>
        <p:spPr>
          <a:xfrm>
            <a:off x="6544733" y="2424112"/>
            <a:ext cx="5183188" cy="32824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01E9EF0-219D-DC4F-B9E2-6D048D9CE7BC}"/>
              </a:ext>
            </a:extLst>
          </p:cNvPr>
          <p:cNvSpPr>
            <a:spLocks noGrp="1"/>
          </p:cNvSpPr>
          <p:nvPr>
            <p:ph type="dt" sz="half" idx="10"/>
          </p:nvPr>
        </p:nvSpPr>
        <p:spPr/>
        <p:txBody>
          <a:bodyPr/>
          <a:lstStyle/>
          <a:p>
            <a:fld id="{7623CBA0-B8BE-454E-9320-1397925DEF46}" type="datetime1">
              <a:rPr lang="en-CA" smtClean="0"/>
              <a:t>2024-09-27</a:t>
            </a:fld>
            <a:endParaRPr lang="en-US"/>
          </a:p>
        </p:txBody>
      </p:sp>
      <p:sp>
        <p:nvSpPr>
          <p:cNvPr id="8" name="Footer Placeholder 7">
            <a:extLst>
              <a:ext uri="{FF2B5EF4-FFF2-40B4-BE49-F238E27FC236}">
                <a16:creationId xmlns:a16="http://schemas.microsoft.com/office/drawing/2014/main" id="{597A6FEA-DEE0-D744-A158-CB0B632F803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E115E0DB-5C91-584F-A15F-D5B2D5476E84}"/>
              </a:ext>
            </a:extLst>
          </p:cNvPr>
          <p:cNvSpPr>
            <a:spLocks noGrp="1"/>
          </p:cNvSpPr>
          <p:nvPr>
            <p:ph type="sldNum" sz="quarter" idx="12"/>
          </p:nvPr>
        </p:nvSpPr>
        <p:spPr>
          <a:xfrm>
            <a:off x="11741727" y="0"/>
            <a:ext cx="447224" cy="457199"/>
          </a:xfrm>
          <a:prstGeom prst="rect">
            <a:avLst/>
          </a:prstGeom>
        </p:spPr>
        <p:txBody>
          <a:bodyPr/>
          <a:lstStyle/>
          <a:p>
            <a:fld id="{220513D4-7261-F848-8FAE-CF02B39A77BD}" type="slidenum">
              <a:rPr lang="en-US" smtClean="0"/>
              <a:t>‹#›</a:t>
            </a:fld>
            <a:endParaRPr lang="en-US"/>
          </a:p>
        </p:txBody>
      </p:sp>
    </p:spTree>
    <p:extLst>
      <p:ext uri="{BB962C8B-B14F-4D97-AF65-F5344CB8AC3E}">
        <p14:creationId xmlns:p14="http://schemas.microsoft.com/office/powerpoint/2010/main" val="5846075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B0246-A0AF-BF4B-B83B-CEE81161068F}"/>
              </a:ext>
            </a:extLst>
          </p:cNvPr>
          <p:cNvSpPr>
            <a:spLocks noGrp="1"/>
          </p:cNvSpPr>
          <p:nvPr>
            <p:ph type="title"/>
          </p:nvPr>
        </p:nvSpPr>
        <p:spPr>
          <a:xfrm>
            <a:off x="457200" y="457199"/>
            <a:ext cx="11277600" cy="990601"/>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BDA7C7DD-7FD8-0E41-96C0-E2F47CDE32E2}"/>
              </a:ext>
            </a:extLst>
          </p:cNvPr>
          <p:cNvSpPr>
            <a:spLocks noGrp="1"/>
          </p:cNvSpPr>
          <p:nvPr>
            <p:ph type="dt" sz="half" idx="10"/>
          </p:nvPr>
        </p:nvSpPr>
        <p:spPr/>
        <p:txBody>
          <a:bodyPr/>
          <a:lstStyle/>
          <a:p>
            <a:fld id="{F6F398DA-F13D-9644-8FFD-469E8B6CEC02}" type="datetime1">
              <a:rPr lang="en-CA" smtClean="0"/>
              <a:t>2024-09-27</a:t>
            </a:fld>
            <a:endParaRPr lang="en-US"/>
          </a:p>
        </p:txBody>
      </p:sp>
      <p:sp>
        <p:nvSpPr>
          <p:cNvPr id="4" name="Footer Placeholder 3">
            <a:extLst>
              <a:ext uri="{FF2B5EF4-FFF2-40B4-BE49-F238E27FC236}">
                <a16:creationId xmlns:a16="http://schemas.microsoft.com/office/drawing/2014/main" id="{6703B0FB-BFC2-BD44-9A8D-9E3AB81A6D6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5B44269A-EC65-C948-9444-AD4FE21795EA}"/>
              </a:ext>
            </a:extLst>
          </p:cNvPr>
          <p:cNvSpPr>
            <a:spLocks noGrp="1"/>
          </p:cNvSpPr>
          <p:nvPr>
            <p:ph type="sldNum" sz="quarter" idx="12"/>
          </p:nvPr>
        </p:nvSpPr>
        <p:spPr>
          <a:xfrm>
            <a:off x="11741727" y="0"/>
            <a:ext cx="447224" cy="457199"/>
          </a:xfrm>
          <a:prstGeom prst="rect">
            <a:avLst/>
          </a:prstGeom>
        </p:spPr>
        <p:txBody>
          <a:bodyPr/>
          <a:lstStyle/>
          <a:p>
            <a:fld id="{220513D4-7261-F848-8FAE-CF02B39A77BD}" type="slidenum">
              <a:rPr lang="en-US" smtClean="0"/>
              <a:t>‹#›</a:t>
            </a:fld>
            <a:endParaRPr lang="en-US"/>
          </a:p>
        </p:txBody>
      </p:sp>
    </p:spTree>
    <p:extLst>
      <p:ext uri="{BB962C8B-B14F-4D97-AF65-F5344CB8AC3E}">
        <p14:creationId xmlns:p14="http://schemas.microsoft.com/office/powerpoint/2010/main" val="1139580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3926709-8B13-314E-B328-9E8351BC5C70}"/>
              </a:ext>
            </a:extLst>
          </p:cNvPr>
          <p:cNvSpPr>
            <a:spLocks noGrp="1"/>
          </p:cNvSpPr>
          <p:nvPr>
            <p:ph type="dt" sz="half" idx="10"/>
          </p:nvPr>
        </p:nvSpPr>
        <p:spPr/>
        <p:txBody>
          <a:bodyPr/>
          <a:lstStyle/>
          <a:p>
            <a:fld id="{5FE6AF57-68DC-5241-AA7B-E116E226E515}" type="datetime1">
              <a:rPr lang="en-CA" smtClean="0"/>
              <a:t>2024-09-27</a:t>
            </a:fld>
            <a:endParaRPr lang="en-US"/>
          </a:p>
        </p:txBody>
      </p:sp>
      <p:sp>
        <p:nvSpPr>
          <p:cNvPr id="3" name="Footer Placeholder 2">
            <a:extLst>
              <a:ext uri="{FF2B5EF4-FFF2-40B4-BE49-F238E27FC236}">
                <a16:creationId xmlns:a16="http://schemas.microsoft.com/office/drawing/2014/main" id="{14E70B8A-E4B2-DD42-8DBE-FA1DC54BD0E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A9834D57-9D7F-3B42-B3FC-5D1C1139C926}"/>
              </a:ext>
            </a:extLst>
          </p:cNvPr>
          <p:cNvSpPr>
            <a:spLocks noGrp="1"/>
          </p:cNvSpPr>
          <p:nvPr>
            <p:ph type="sldNum" sz="quarter" idx="12"/>
          </p:nvPr>
        </p:nvSpPr>
        <p:spPr>
          <a:xfrm>
            <a:off x="11741727" y="0"/>
            <a:ext cx="447224" cy="457199"/>
          </a:xfrm>
          <a:prstGeom prst="rect">
            <a:avLst/>
          </a:prstGeom>
        </p:spPr>
        <p:txBody>
          <a:bodyPr/>
          <a:lstStyle/>
          <a:p>
            <a:fld id="{220513D4-7261-F848-8FAE-CF02B39A77BD}" type="slidenum">
              <a:rPr lang="en-US" smtClean="0"/>
              <a:t>‹#›</a:t>
            </a:fld>
            <a:endParaRPr lang="en-US"/>
          </a:p>
        </p:txBody>
      </p:sp>
    </p:spTree>
    <p:extLst>
      <p:ext uri="{BB962C8B-B14F-4D97-AF65-F5344CB8AC3E}">
        <p14:creationId xmlns:p14="http://schemas.microsoft.com/office/powerpoint/2010/main" val="19676684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3E635-6006-B247-9A7F-553836760660}"/>
              </a:ext>
            </a:extLst>
          </p:cNvPr>
          <p:cNvSpPr>
            <a:spLocks noGrp="1"/>
          </p:cNvSpPr>
          <p:nvPr>
            <p:ph type="title"/>
          </p:nvPr>
        </p:nvSpPr>
        <p:spPr>
          <a:xfrm>
            <a:off x="457200" y="457200"/>
            <a:ext cx="4314825" cy="9906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3D88129-AEC9-4942-BFD3-CB2BEC0C14EA}"/>
              </a:ext>
            </a:extLst>
          </p:cNvPr>
          <p:cNvSpPr>
            <a:spLocks noGrp="1"/>
          </p:cNvSpPr>
          <p:nvPr>
            <p:ph idx="1"/>
          </p:nvPr>
        </p:nvSpPr>
        <p:spPr>
          <a:xfrm>
            <a:off x="6095999" y="457200"/>
            <a:ext cx="5645727" cy="524933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3032AB-8D1A-2546-B6D8-ECA4542D11A4}"/>
              </a:ext>
            </a:extLst>
          </p:cNvPr>
          <p:cNvSpPr>
            <a:spLocks noGrp="1"/>
          </p:cNvSpPr>
          <p:nvPr>
            <p:ph type="body" sz="half" idx="2"/>
          </p:nvPr>
        </p:nvSpPr>
        <p:spPr>
          <a:xfrm>
            <a:off x="457200" y="1600199"/>
            <a:ext cx="5232400" cy="410633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084573-3786-904C-BEAB-7308549DE5D4}"/>
              </a:ext>
            </a:extLst>
          </p:cNvPr>
          <p:cNvSpPr>
            <a:spLocks noGrp="1"/>
          </p:cNvSpPr>
          <p:nvPr>
            <p:ph type="dt" sz="half" idx="10"/>
          </p:nvPr>
        </p:nvSpPr>
        <p:spPr/>
        <p:txBody>
          <a:bodyPr/>
          <a:lstStyle/>
          <a:p>
            <a:fld id="{79C17373-5A5E-4B47-A8E3-F30B8EF2A23E}" type="datetime1">
              <a:rPr lang="en-CA" smtClean="0"/>
              <a:t>2024-09-27</a:t>
            </a:fld>
            <a:endParaRPr lang="en-US"/>
          </a:p>
        </p:txBody>
      </p:sp>
      <p:sp>
        <p:nvSpPr>
          <p:cNvPr id="6" name="Footer Placeholder 5">
            <a:extLst>
              <a:ext uri="{FF2B5EF4-FFF2-40B4-BE49-F238E27FC236}">
                <a16:creationId xmlns:a16="http://schemas.microsoft.com/office/drawing/2014/main" id="{8D472E8E-04A5-3D45-8663-18FE598F775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185C7B5-FD8E-414B-BC7D-783D731E5864}"/>
              </a:ext>
            </a:extLst>
          </p:cNvPr>
          <p:cNvSpPr>
            <a:spLocks noGrp="1"/>
          </p:cNvSpPr>
          <p:nvPr>
            <p:ph type="sldNum" sz="quarter" idx="12"/>
          </p:nvPr>
        </p:nvSpPr>
        <p:spPr>
          <a:xfrm>
            <a:off x="11741727" y="0"/>
            <a:ext cx="447224" cy="457199"/>
          </a:xfrm>
          <a:prstGeom prst="rect">
            <a:avLst/>
          </a:prstGeom>
        </p:spPr>
        <p:txBody>
          <a:bodyPr/>
          <a:lstStyle/>
          <a:p>
            <a:fld id="{220513D4-7261-F848-8FAE-CF02B39A77BD}" type="slidenum">
              <a:rPr lang="en-US" smtClean="0"/>
              <a:t>‹#›</a:t>
            </a:fld>
            <a:endParaRPr lang="en-US"/>
          </a:p>
        </p:txBody>
      </p:sp>
    </p:spTree>
    <p:extLst>
      <p:ext uri="{BB962C8B-B14F-4D97-AF65-F5344CB8AC3E}">
        <p14:creationId xmlns:p14="http://schemas.microsoft.com/office/powerpoint/2010/main" val="20006418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DF53D-A5AC-AD43-8D7E-A0962CCEF1CF}"/>
              </a:ext>
            </a:extLst>
          </p:cNvPr>
          <p:cNvSpPr>
            <a:spLocks noGrp="1"/>
          </p:cNvSpPr>
          <p:nvPr>
            <p:ph type="title"/>
          </p:nvPr>
        </p:nvSpPr>
        <p:spPr>
          <a:xfrm>
            <a:off x="457200" y="457200"/>
            <a:ext cx="5139267" cy="9906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7FDC009-9B3E-C14C-916B-507E998B9C03}"/>
              </a:ext>
            </a:extLst>
          </p:cNvPr>
          <p:cNvSpPr>
            <a:spLocks noGrp="1"/>
          </p:cNvSpPr>
          <p:nvPr>
            <p:ph type="pic" idx="1"/>
          </p:nvPr>
        </p:nvSpPr>
        <p:spPr>
          <a:xfrm>
            <a:off x="6096000" y="457201"/>
            <a:ext cx="5350932" cy="52577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F5449DF-19BD-214E-8E6F-6C05ACB93A3E}"/>
              </a:ext>
            </a:extLst>
          </p:cNvPr>
          <p:cNvSpPr>
            <a:spLocks noGrp="1"/>
          </p:cNvSpPr>
          <p:nvPr>
            <p:ph type="body" sz="half" idx="2"/>
          </p:nvPr>
        </p:nvSpPr>
        <p:spPr>
          <a:xfrm>
            <a:off x="457200" y="1600200"/>
            <a:ext cx="5139267" cy="41148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2BED602-E4B9-3049-8CF0-B312A1FB2C13}"/>
              </a:ext>
            </a:extLst>
          </p:cNvPr>
          <p:cNvSpPr>
            <a:spLocks noGrp="1"/>
          </p:cNvSpPr>
          <p:nvPr>
            <p:ph type="dt" sz="half" idx="10"/>
          </p:nvPr>
        </p:nvSpPr>
        <p:spPr/>
        <p:txBody>
          <a:bodyPr/>
          <a:lstStyle/>
          <a:p>
            <a:fld id="{D7DD4C1F-7783-E041-9472-24F46D16163B}" type="datetime1">
              <a:rPr lang="en-CA" smtClean="0"/>
              <a:t>2024-09-27</a:t>
            </a:fld>
            <a:endParaRPr lang="en-US"/>
          </a:p>
        </p:txBody>
      </p:sp>
      <p:sp>
        <p:nvSpPr>
          <p:cNvPr id="6" name="Footer Placeholder 5">
            <a:extLst>
              <a:ext uri="{FF2B5EF4-FFF2-40B4-BE49-F238E27FC236}">
                <a16:creationId xmlns:a16="http://schemas.microsoft.com/office/drawing/2014/main" id="{E74D2C96-46AB-A04E-B81B-D32C1664774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28C9A2C6-E43C-CF4A-A96C-7FE7A0952DD5}"/>
              </a:ext>
            </a:extLst>
          </p:cNvPr>
          <p:cNvSpPr>
            <a:spLocks noGrp="1"/>
          </p:cNvSpPr>
          <p:nvPr>
            <p:ph type="sldNum" sz="quarter" idx="12"/>
          </p:nvPr>
        </p:nvSpPr>
        <p:spPr>
          <a:xfrm>
            <a:off x="11741727" y="0"/>
            <a:ext cx="447224" cy="457199"/>
          </a:xfrm>
          <a:prstGeom prst="rect">
            <a:avLst/>
          </a:prstGeom>
        </p:spPr>
        <p:txBody>
          <a:bodyPr/>
          <a:lstStyle/>
          <a:p>
            <a:fld id="{220513D4-7261-F848-8FAE-CF02B39A77BD}" type="slidenum">
              <a:rPr lang="en-US" smtClean="0"/>
              <a:t>‹#›</a:t>
            </a:fld>
            <a:endParaRPr lang="en-US"/>
          </a:p>
        </p:txBody>
      </p:sp>
    </p:spTree>
    <p:extLst>
      <p:ext uri="{BB962C8B-B14F-4D97-AF65-F5344CB8AC3E}">
        <p14:creationId xmlns:p14="http://schemas.microsoft.com/office/powerpoint/2010/main" val="15866286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FB56E6F-8FD2-0E47-911E-80748C6FC722}"/>
              </a:ext>
            </a:extLst>
          </p:cNvPr>
          <p:cNvPicPr>
            <a:picLocks noChangeAspect="1"/>
          </p:cNvPicPr>
          <p:nvPr userDrawn="1"/>
        </p:nvPicPr>
        <p:blipFill>
          <a:blip r:embed="rId14"/>
          <a:stretch>
            <a:fillRect/>
          </a:stretch>
        </p:blipFill>
        <p:spPr>
          <a:xfrm>
            <a:off x="6350" y="0"/>
            <a:ext cx="12179300" cy="6858000"/>
          </a:xfrm>
          <a:prstGeom prst="rect">
            <a:avLst/>
          </a:prstGeom>
        </p:spPr>
      </p:pic>
      <p:sp>
        <p:nvSpPr>
          <p:cNvPr id="3" name="Text Placeholder 2">
            <a:extLst>
              <a:ext uri="{FF2B5EF4-FFF2-40B4-BE49-F238E27FC236}">
                <a16:creationId xmlns:a16="http://schemas.microsoft.com/office/drawing/2014/main" id="{8AE849F5-151E-204E-9BB8-946F1AC58E2B}"/>
              </a:ext>
            </a:extLst>
          </p:cNvPr>
          <p:cNvSpPr>
            <a:spLocks noGrp="1"/>
          </p:cNvSpPr>
          <p:nvPr>
            <p:ph type="body" idx="1"/>
          </p:nvPr>
        </p:nvSpPr>
        <p:spPr>
          <a:xfrm>
            <a:off x="457200" y="1600200"/>
            <a:ext cx="11277600" cy="4229100"/>
          </a:xfrm>
          <a:prstGeom prst="rect">
            <a:avLst/>
          </a:prstGeom>
        </p:spPr>
        <p:txBody>
          <a:bodyPr vert="horz" lIns="91440" tIns="45720" rIns="91440" bIns="45720" rtlCol="0">
            <a:normAutofit/>
          </a:bodyPr>
          <a:lstStyle/>
          <a:p>
            <a:pPr lvl="0"/>
            <a:r>
              <a:rPr lang="en-US"/>
              <a:t>Edit Master text styles</a:t>
            </a:r>
          </a:p>
          <a:p>
            <a:pPr lvl="1"/>
            <a:r>
              <a:rPr lang="en-US"/>
              <a:t> 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7E13F5-06DF-D74C-AD90-5506E0F76571}"/>
              </a:ext>
            </a:extLst>
          </p:cNvPr>
          <p:cNvSpPr>
            <a:spLocks noGrp="1"/>
          </p:cNvSpPr>
          <p:nvPr>
            <p:ph type="dt" sz="half" idx="2"/>
          </p:nvPr>
        </p:nvSpPr>
        <p:spPr>
          <a:xfrm>
            <a:off x="457200" y="6340475"/>
            <a:ext cx="1016000" cy="365125"/>
          </a:xfrm>
          <a:prstGeom prst="rect">
            <a:avLst/>
          </a:prstGeom>
        </p:spPr>
        <p:txBody>
          <a:bodyPr vert="horz" lIns="91440" tIns="45720" rIns="91440" bIns="45720" rtlCol="0" anchor="ctr"/>
          <a:lstStyle>
            <a:lvl1pPr algn="l">
              <a:defRPr sz="1200" b="0" i="0">
                <a:solidFill>
                  <a:schemeClr val="bg2"/>
                </a:solidFill>
                <a:latin typeface="Arial" panose="020B0604020202020204" pitchFamily="34" charset="0"/>
                <a:cs typeface="Arial" panose="020B0604020202020204" pitchFamily="34" charset="0"/>
              </a:defRPr>
            </a:lvl1pPr>
          </a:lstStyle>
          <a:p>
            <a:fld id="{268858C0-6DDE-9444-BC31-866ED9DFCD8E}" type="datetime1">
              <a:rPr lang="en-CA" smtClean="0"/>
              <a:pPr/>
              <a:t>2024-09-27</a:t>
            </a:fld>
            <a:endParaRPr lang="en-US"/>
          </a:p>
        </p:txBody>
      </p:sp>
      <p:sp>
        <p:nvSpPr>
          <p:cNvPr id="10" name="Footer Placeholder 9">
            <a:extLst>
              <a:ext uri="{FF2B5EF4-FFF2-40B4-BE49-F238E27FC236}">
                <a16:creationId xmlns:a16="http://schemas.microsoft.com/office/drawing/2014/main" id="{EECFE335-690C-D344-B45B-49DDA88CED60}"/>
              </a:ext>
            </a:extLst>
          </p:cNvPr>
          <p:cNvSpPr>
            <a:spLocks noGrp="1"/>
          </p:cNvSpPr>
          <p:nvPr>
            <p:ph type="ftr" sz="quarter" idx="3"/>
          </p:nvPr>
        </p:nvSpPr>
        <p:spPr>
          <a:xfrm>
            <a:off x="1667933" y="6340475"/>
            <a:ext cx="3606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2" name="Title Placeholder 11">
            <a:extLst>
              <a:ext uri="{FF2B5EF4-FFF2-40B4-BE49-F238E27FC236}">
                <a16:creationId xmlns:a16="http://schemas.microsoft.com/office/drawing/2014/main" id="{057F95FF-DFDB-A547-BB18-138C33CA3491}"/>
              </a:ext>
            </a:extLst>
          </p:cNvPr>
          <p:cNvSpPr>
            <a:spLocks noGrp="1"/>
          </p:cNvSpPr>
          <p:nvPr>
            <p:ph type="title"/>
          </p:nvPr>
        </p:nvSpPr>
        <p:spPr>
          <a:xfrm>
            <a:off x="457200" y="457201"/>
            <a:ext cx="11277600" cy="990599"/>
          </a:xfrm>
          <a:prstGeom prst="rect">
            <a:avLst/>
          </a:prstGeom>
        </p:spPr>
        <p:txBody>
          <a:bodyPr vert="horz" lIns="0" tIns="45720" rIns="91440" bIns="45720" rtlCol="0" anchor="b" anchorCtr="0">
            <a:normAutofit/>
          </a:bodyPr>
          <a:lstStyle/>
          <a:p>
            <a:r>
              <a:rPr lang="en-US"/>
              <a:t>Click to edit Master title style</a:t>
            </a:r>
          </a:p>
        </p:txBody>
      </p:sp>
      <p:sp>
        <p:nvSpPr>
          <p:cNvPr id="6" name="Slide Number Placeholder 5">
            <a:extLst>
              <a:ext uri="{FF2B5EF4-FFF2-40B4-BE49-F238E27FC236}">
                <a16:creationId xmlns:a16="http://schemas.microsoft.com/office/drawing/2014/main" id="{5E353303-3C57-8046-9232-D2E7A9E7DA55}"/>
              </a:ext>
            </a:extLst>
          </p:cNvPr>
          <p:cNvSpPr>
            <a:spLocks noGrp="1"/>
          </p:cNvSpPr>
          <p:nvPr>
            <p:ph type="sldNum" sz="quarter" idx="4"/>
          </p:nvPr>
        </p:nvSpPr>
        <p:spPr>
          <a:xfrm>
            <a:off x="11741727" y="0"/>
            <a:ext cx="447224" cy="457199"/>
          </a:xfrm>
          <a:prstGeom prst="rect">
            <a:avLst/>
          </a:prstGeom>
        </p:spPr>
        <p:txBody>
          <a:bodyPr vert="horz" lIns="91440" tIns="45720" rIns="91440" bIns="45720" rtlCol="0" anchor="ctr" anchorCtr="1"/>
          <a:lstStyle>
            <a:lvl1pPr algn="r">
              <a:defRPr sz="1400" b="1" i="0">
                <a:solidFill>
                  <a:schemeClr val="tx1">
                    <a:tint val="75000"/>
                  </a:schemeClr>
                </a:solidFill>
                <a:latin typeface="Arial" panose="020B0604020202020204" pitchFamily="34" charset="0"/>
                <a:cs typeface="Arial" panose="020B0604020202020204" pitchFamily="34" charset="0"/>
              </a:defRPr>
            </a:lvl1pPr>
          </a:lstStyle>
          <a:p>
            <a:fld id="{8395A67B-D0FE-F448-80B1-1191BC67A3E6}" type="slidenum">
              <a:rPr lang="en-US" smtClean="0"/>
              <a:pPr/>
              <a:t>‹#›</a:t>
            </a:fld>
            <a:endParaRPr lang="en-US"/>
          </a:p>
        </p:txBody>
      </p:sp>
      <p:sp>
        <p:nvSpPr>
          <p:cNvPr id="7" name="TextBox 6">
            <a:extLst>
              <a:ext uri="{FF2B5EF4-FFF2-40B4-BE49-F238E27FC236}">
                <a16:creationId xmlns:a16="http://schemas.microsoft.com/office/drawing/2014/main" id="{B74DAC94-3E2A-5FAF-5635-9FAED3B5825F}"/>
              </a:ext>
            </a:extLst>
          </p:cNvPr>
          <p:cNvSpPr txBox="1"/>
          <p:nvPr userDrawn="1">
            <p:extLst>
              <p:ext uri="{1162E1C5-73C7-4A58-AE30-91384D911F3F}">
                <p184:classification xmlns:p184="http://schemas.microsoft.com/office/powerpoint/2018/4/main" val="hdr"/>
              </p:ext>
            </p:extLst>
          </p:nvPr>
        </p:nvSpPr>
        <p:spPr>
          <a:xfrm>
            <a:off x="10201275" y="63500"/>
            <a:ext cx="1962150" cy="182880"/>
          </a:xfrm>
          <a:prstGeom prst="rect">
            <a:avLst/>
          </a:prstGeom>
        </p:spPr>
        <p:txBody>
          <a:bodyPr horzOverflow="overflow" lIns="0" tIns="0" rIns="0" bIns="0">
            <a:spAutoFit/>
          </a:bodyPr>
          <a:lstStyle/>
          <a:p>
            <a:pPr algn="l"/>
            <a:r>
              <a:rPr lang="en-CA" sz="1200">
                <a:solidFill>
                  <a:srgbClr val="000000"/>
                </a:solidFill>
                <a:latin typeface="Calibri" panose="020F0502020204030204" pitchFamily="34" charset="0"/>
                <a:cs typeface="Calibri" panose="020F0502020204030204" pitchFamily="34" charset="0"/>
              </a:rPr>
              <a:t>UNCLASSIFIED - NON CLASSIFIÉ</a:t>
            </a:r>
          </a:p>
        </p:txBody>
      </p:sp>
    </p:spTree>
    <p:extLst>
      <p:ext uri="{BB962C8B-B14F-4D97-AF65-F5344CB8AC3E}">
        <p14:creationId xmlns:p14="http://schemas.microsoft.com/office/powerpoint/2010/main" val="40886704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500" kern="1200">
          <a:solidFill>
            <a:schemeClr val="tx1"/>
          </a:solidFill>
          <a:latin typeface="+mj-lt"/>
          <a:ea typeface="+mj-ea"/>
          <a:cs typeface="+mj-cs"/>
        </a:defRPr>
      </a:lvl1pPr>
    </p:titleStyle>
    <p:bodyStyle>
      <a:lvl1pPr marL="287338" indent="-287338" algn="l" defTabSz="914400" rtl="0" eaLnBrk="1" latinLnBrk="0" hangingPunct="1">
        <a:lnSpc>
          <a:spcPct val="90000"/>
        </a:lnSpc>
        <a:spcBef>
          <a:spcPts val="1000"/>
        </a:spcBef>
        <a:buSzPct val="70000"/>
        <a:buFontTx/>
        <a:buBlip>
          <a:blip r:embed="rId15"/>
        </a:buBlip>
        <a:tabLst/>
        <a:defRPr sz="2800" b="0" i="0" kern="1200">
          <a:solidFill>
            <a:schemeClr val="tx1"/>
          </a:solidFill>
          <a:latin typeface="Arial" panose="020B0604020202020204" pitchFamily="34" charset="0"/>
          <a:ea typeface="+mn-ea"/>
          <a:cs typeface="Arial" panose="020B0604020202020204" pitchFamily="34" charset="0"/>
        </a:defRPr>
      </a:lvl1pPr>
      <a:lvl2pPr marL="465138" indent="-177800" algn="l" defTabSz="914400" rtl="0" eaLnBrk="1" latinLnBrk="0" hangingPunct="1">
        <a:lnSpc>
          <a:spcPct val="90000"/>
        </a:lnSpc>
        <a:spcBef>
          <a:spcPts val="500"/>
        </a:spcBef>
        <a:buSzPct val="65000"/>
        <a:buFontTx/>
        <a:buBlip>
          <a:blip r:embed="rId15"/>
        </a:buBlip>
        <a:tabLst/>
        <a:defRPr sz="2400" b="0" i="0" kern="1200">
          <a:solidFill>
            <a:schemeClr val="tx1"/>
          </a:solidFill>
          <a:latin typeface="Arial" panose="020B0604020202020204" pitchFamily="34" charset="0"/>
          <a:ea typeface="+mn-ea"/>
          <a:cs typeface="Arial" panose="020B0604020202020204" pitchFamily="34" charset="0"/>
        </a:defRPr>
      </a:lvl2pPr>
      <a:lvl3pPr marL="744538" indent="-169863" algn="l" defTabSz="914400" rtl="0" eaLnBrk="1" latinLnBrk="0" hangingPunct="1">
        <a:lnSpc>
          <a:spcPct val="90000"/>
        </a:lnSpc>
        <a:spcBef>
          <a:spcPts val="500"/>
        </a:spcBef>
        <a:buSzPct val="55000"/>
        <a:buFontTx/>
        <a:buBlip>
          <a:blip r:embed="rId15"/>
        </a:buBlip>
        <a:tabLst/>
        <a:defRPr sz="2000" b="0" i="0" kern="1200">
          <a:solidFill>
            <a:schemeClr val="tx1"/>
          </a:solidFill>
          <a:latin typeface="Arial" panose="020B0604020202020204" pitchFamily="34" charset="0"/>
          <a:ea typeface="+mn-ea"/>
          <a:cs typeface="Arial" panose="020B0604020202020204" pitchFamily="34" charset="0"/>
        </a:defRPr>
      </a:lvl3pPr>
      <a:lvl4pPr marL="973138" indent="-169863" algn="l" defTabSz="914400" rtl="0" eaLnBrk="1" latinLnBrk="0" hangingPunct="1">
        <a:lnSpc>
          <a:spcPct val="90000"/>
        </a:lnSpc>
        <a:spcBef>
          <a:spcPts val="500"/>
        </a:spcBef>
        <a:buClr>
          <a:srgbClr val="5B86AD"/>
        </a:buClr>
        <a:buSzPct val="110000"/>
        <a:buFont typeface="Arial" panose="020B0604020202020204" pitchFamily="34" charset="0"/>
        <a:buChar char="•"/>
        <a:tabLst/>
        <a:defRPr sz="1800" b="0" i="0" kern="1200">
          <a:solidFill>
            <a:schemeClr val="tx1"/>
          </a:solidFill>
          <a:latin typeface="Arial" panose="020B0604020202020204" pitchFamily="34" charset="0"/>
          <a:ea typeface="+mn-ea"/>
          <a:cs typeface="Arial" panose="020B0604020202020204" pitchFamily="34" charset="0"/>
        </a:defRPr>
      </a:lvl4pPr>
      <a:lvl5pPr marL="1201738" indent="-169863" algn="l" defTabSz="914400" rtl="0" eaLnBrk="1" latinLnBrk="0" hangingPunct="1">
        <a:lnSpc>
          <a:spcPct val="90000"/>
        </a:lnSpc>
        <a:spcBef>
          <a:spcPts val="500"/>
        </a:spcBef>
        <a:buClr>
          <a:srgbClr val="5B86AD"/>
        </a:buClr>
        <a:buFont typeface="Arial" panose="020B0604020202020204" pitchFamily="34" charset="0"/>
        <a:buChar char="•"/>
        <a:tabLst/>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userDrawn="1">
          <p15:clr>
            <a:srgbClr val="F26B43"/>
          </p15:clr>
        </p15:guide>
        <p15:guide id="5" orient="horz" userDrawn="1">
          <p15:clr>
            <a:srgbClr val="F26B43"/>
          </p15:clr>
        </p15:guide>
        <p15:guide id="6" orient="horz" pos="4320" userDrawn="1">
          <p15:clr>
            <a:srgbClr val="F26B43"/>
          </p15:clr>
        </p15:guide>
        <p15:guide id="7" orient="horz" pos="3672" userDrawn="1">
          <p15:clr>
            <a:srgbClr val="F26B43"/>
          </p15:clr>
        </p15:guide>
        <p15:guide id="8" orient="horz" pos="288" userDrawn="1">
          <p15:clr>
            <a:srgbClr val="F26B43"/>
          </p15:clr>
        </p15:guide>
        <p15:guide id="9" pos="288" userDrawn="1">
          <p15:clr>
            <a:srgbClr val="F26B43"/>
          </p15:clr>
        </p15:guide>
        <p15:guide id="10" pos="7392" userDrawn="1">
          <p15:clr>
            <a:srgbClr val="F26B43"/>
          </p15:clr>
        </p15:guide>
        <p15:guide id="11" pos="7680" userDrawn="1">
          <p15:clr>
            <a:srgbClr val="F26B43"/>
          </p15:clr>
        </p15:guide>
        <p15:guide id="12" orient="horz" pos="912" userDrawn="1">
          <p15:clr>
            <a:srgbClr val="F26B43"/>
          </p15:clr>
        </p15:guide>
        <p15:guide id="13" orient="horz" pos="1008" userDrawn="1">
          <p15:clr>
            <a:srgbClr val="F26B43"/>
          </p15:clr>
        </p15:guide>
        <p15:guide id="14" orient="horz" pos="3600" userDrawn="1">
          <p15:clr>
            <a:srgbClr val="F26B43"/>
          </p15:clr>
        </p15:guide>
        <p15:guide id="15" orient="horz" pos="4224" userDrawn="1">
          <p15:clr>
            <a:srgbClr val="F26B43"/>
          </p15:clr>
        </p15:guide>
        <p15:guide id="16" pos="21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meed.info/" TargetMode="External"/><Relationship Id="rId1" Type="http://schemas.openxmlformats.org/officeDocument/2006/relationships/slideLayout" Target="../slideLayouts/slideLayout2.xml"/><Relationship Id="rId4" Type="http://schemas.openxmlformats.org/officeDocument/2006/relationships/hyperlink" Target="https://bcgov.sharepoint.com/:w:/r/teams/05107/Shared%20Documents/General/User%20Story%20Exercise/User%20Story%20Exercise-SummaryDRAFT-06052022.docx?d=w7dc2f3bb17c74b3591521770f9291040&amp;csf=1&amp;web=1&amp;e=1tIyzp"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92B14-F028-28C5-3610-FDC01ECC1703}"/>
              </a:ext>
            </a:extLst>
          </p:cNvPr>
          <p:cNvSpPr>
            <a:spLocks noGrp="1"/>
          </p:cNvSpPr>
          <p:nvPr>
            <p:ph type="ctrTitle"/>
          </p:nvPr>
        </p:nvSpPr>
        <p:spPr/>
        <p:txBody>
          <a:bodyPr/>
          <a:lstStyle/>
          <a:p>
            <a:r>
              <a:rPr lang="en-CA" dirty="0"/>
              <a:t>User Story Exercise Summary</a:t>
            </a:r>
          </a:p>
        </p:txBody>
      </p:sp>
      <p:sp>
        <p:nvSpPr>
          <p:cNvPr id="3" name="Text Placeholder 2">
            <a:extLst>
              <a:ext uri="{FF2B5EF4-FFF2-40B4-BE49-F238E27FC236}">
                <a16:creationId xmlns:a16="http://schemas.microsoft.com/office/drawing/2014/main" id="{AB79FF94-4740-1F1E-4A63-E7987B820F6F}"/>
              </a:ext>
            </a:extLst>
          </p:cNvPr>
          <p:cNvSpPr>
            <a:spLocks noGrp="1"/>
          </p:cNvSpPr>
          <p:nvPr>
            <p:ph type="body" sz="quarter" idx="13"/>
          </p:nvPr>
        </p:nvSpPr>
        <p:spPr/>
        <p:txBody>
          <a:bodyPr/>
          <a:lstStyle/>
          <a:p>
            <a:r>
              <a:rPr lang="en-CA" dirty="0"/>
              <a:t>TaNDM Kelowna Iteration, 2022</a:t>
            </a:r>
          </a:p>
        </p:txBody>
      </p:sp>
      <p:sp>
        <p:nvSpPr>
          <p:cNvPr id="4" name="Text Placeholder 3">
            <a:extLst>
              <a:ext uri="{FF2B5EF4-FFF2-40B4-BE49-F238E27FC236}">
                <a16:creationId xmlns:a16="http://schemas.microsoft.com/office/drawing/2014/main" id="{61D1411C-54EB-D5CE-3D55-FE0973DE5078}"/>
              </a:ext>
            </a:extLst>
          </p:cNvPr>
          <p:cNvSpPr>
            <a:spLocks noGrp="1"/>
          </p:cNvSpPr>
          <p:nvPr>
            <p:ph type="body" sz="quarter" idx="17"/>
          </p:nvPr>
        </p:nvSpPr>
        <p:spPr/>
        <p:txBody>
          <a:bodyPr>
            <a:normAutofit lnSpcReduction="10000"/>
          </a:bodyPr>
          <a:lstStyle/>
          <a:p>
            <a:r>
              <a:rPr lang="en-CA" dirty="0"/>
              <a:t>Jessica Webster</a:t>
            </a:r>
          </a:p>
        </p:txBody>
      </p:sp>
    </p:spTree>
    <p:extLst>
      <p:ext uri="{BB962C8B-B14F-4D97-AF65-F5344CB8AC3E}">
        <p14:creationId xmlns:p14="http://schemas.microsoft.com/office/powerpoint/2010/main" val="30219524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F971D-B39D-404E-90A9-9D20542ADD94}"/>
              </a:ext>
            </a:extLst>
          </p:cNvPr>
          <p:cNvSpPr>
            <a:spLocks noGrp="1"/>
          </p:cNvSpPr>
          <p:nvPr>
            <p:ph type="title"/>
          </p:nvPr>
        </p:nvSpPr>
        <p:spPr>
          <a:xfrm>
            <a:off x="536786" y="233680"/>
            <a:ext cx="11269133" cy="990600"/>
          </a:xfrm>
        </p:spPr>
        <p:txBody>
          <a:bodyPr>
            <a:normAutofit/>
          </a:bodyPr>
          <a:lstStyle/>
          <a:p>
            <a:r>
              <a:rPr lang="en-CA" sz="4000"/>
              <a:t>User Story: Licker Geospatial</a:t>
            </a:r>
          </a:p>
        </p:txBody>
      </p:sp>
      <p:sp>
        <p:nvSpPr>
          <p:cNvPr id="3" name="Content Placeholder 2">
            <a:extLst>
              <a:ext uri="{FF2B5EF4-FFF2-40B4-BE49-F238E27FC236}">
                <a16:creationId xmlns:a16="http://schemas.microsoft.com/office/drawing/2014/main" id="{FDFEB037-932E-462B-A513-D829E8F0FD85}"/>
              </a:ext>
            </a:extLst>
          </p:cNvPr>
          <p:cNvSpPr>
            <a:spLocks noGrp="1"/>
          </p:cNvSpPr>
          <p:nvPr>
            <p:ph idx="1"/>
          </p:nvPr>
        </p:nvSpPr>
        <p:spPr/>
        <p:txBody>
          <a:bodyPr vert="horz" lIns="91440" tIns="45720" rIns="91440" bIns="45720" rtlCol="0" anchor="t">
            <a:normAutofit fontScale="70000" lnSpcReduction="20000"/>
          </a:bodyPr>
          <a:lstStyle/>
          <a:p>
            <a:pPr marL="287020" indent="-287020">
              <a:lnSpc>
                <a:spcPct val="120000"/>
              </a:lnSpc>
              <a:buFont typeface="Arial"/>
              <a:buChar char="•"/>
            </a:pPr>
            <a:r>
              <a:rPr lang="en-US" b="1">
                <a:latin typeface="Arial"/>
                <a:cs typeface="Arial"/>
              </a:rPr>
              <a:t>Title: </a:t>
            </a:r>
            <a:r>
              <a:rPr lang="en-US">
                <a:latin typeface="Arial"/>
                <a:cs typeface="Arial"/>
              </a:rPr>
              <a:t>Calibrate Provincial Policy Attribution Model and Grid Load Planning</a:t>
            </a:r>
            <a:r>
              <a:rPr lang="en-CA">
                <a:latin typeface="Arial"/>
                <a:cs typeface="Arial"/>
              </a:rPr>
              <a:t>  </a:t>
            </a:r>
            <a:endParaRPr lang="en-US"/>
          </a:p>
          <a:p>
            <a:pPr marL="287020" indent="-287020">
              <a:lnSpc>
                <a:spcPct val="120000"/>
              </a:lnSpc>
              <a:buFont typeface="Arial"/>
              <a:buChar char="•"/>
            </a:pPr>
            <a:r>
              <a:rPr lang="en-US" b="1">
                <a:latin typeface="Arial"/>
                <a:cs typeface="Arial"/>
              </a:rPr>
              <a:t>Who:   </a:t>
            </a:r>
            <a:r>
              <a:rPr lang="en-US">
                <a:latin typeface="Arial"/>
                <a:cs typeface="Arial"/>
              </a:rPr>
              <a:t>Licker Geospatial Consulting staff </a:t>
            </a:r>
          </a:p>
          <a:p>
            <a:pPr marL="287020" indent="-287020">
              <a:lnSpc>
                <a:spcPct val="120000"/>
              </a:lnSpc>
              <a:buFont typeface="Arial"/>
              <a:buChar char="•"/>
            </a:pPr>
            <a:r>
              <a:rPr lang="en-US" b="1">
                <a:latin typeface="Arial"/>
                <a:cs typeface="Arial"/>
              </a:rPr>
              <a:t>What: </a:t>
            </a:r>
            <a:r>
              <a:rPr lang="en-US">
                <a:latin typeface="Arial"/>
                <a:cs typeface="Arial"/>
              </a:rPr>
              <a:t>Use TaNDM output data for Kelowna, to calibrate provincial scale information in conjunction with the Ministry of Environment policy attribution stock model. Interest is in using the Kelowna data to check and calibrate the model for Kelowna only, including associated indicators such as energy use intensity (EUI) and greenhouse gas intensity (</a:t>
            </a:r>
            <a:r>
              <a:rPr lang="en-US" err="1">
                <a:latin typeface="Arial"/>
                <a:cs typeface="Arial"/>
              </a:rPr>
              <a:t>GHGi</a:t>
            </a:r>
            <a:r>
              <a:rPr lang="en-US">
                <a:latin typeface="Arial"/>
                <a:cs typeface="Arial"/>
              </a:rPr>
              <a:t>). </a:t>
            </a:r>
          </a:p>
          <a:p>
            <a:pPr marL="287020" indent="-287020">
              <a:lnSpc>
                <a:spcPct val="120000"/>
              </a:lnSpc>
              <a:buFont typeface="Arial"/>
              <a:buChar char="•"/>
            </a:pPr>
            <a:r>
              <a:rPr lang="en-US" b="1">
                <a:latin typeface="Arial"/>
                <a:cs typeface="Arial"/>
              </a:rPr>
              <a:t>Why: </a:t>
            </a:r>
            <a:r>
              <a:rPr lang="en-US">
                <a:latin typeface="Arial"/>
                <a:cs typeface="Arial"/>
              </a:rPr>
              <a:t>Typically, the firm consults with federal departments to obtain provincial-level data for calibration. There’s value for model calibration and accuracy in having benchmarking data at the municipal scale for a whole municipality. Policy and program value would be in improved estimates of floor area and numbers of retrofits required for </a:t>
            </a:r>
            <a:r>
              <a:rPr lang="en-US" err="1">
                <a:latin typeface="Arial"/>
                <a:cs typeface="Arial"/>
              </a:rPr>
              <a:t>CleanBC</a:t>
            </a:r>
            <a:r>
              <a:rPr lang="en-US">
                <a:latin typeface="Arial"/>
                <a:cs typeface="Arial"/>
              </a:rPr>
              <a:t> program. </a:t>
            </a:r>
          </a:p>
          <a:p>
            <a:pPr marL="287020" indent="-287020">
              <a:lnSpc>
                <a:spcPct val="120000"/>
              </a:lnSpc>
              <a:buFont typeface="Arial"/>
              <a:buChar char="•"/>
            </a:pPr>
            <a:r>
              <a:rPr lang="en-US" b="1">
                <a:latin typeface="Arial"/>
                <a:cs typeface="Arial"/>
              </a:rPr>
              <a:t>Timeframe: </a:t>
            </a:r>
            <a:r>
              <a:rPr lang="en-CA">
                <a:latin typeface="Arial"/>
                <a:cs typeface="Arial"/>
              </a:rPr>
              <a:t> </a:t>
            </a:r>
            <a:r>
              <a:rPr lang="en-US">
                <a:latin typeface="Arial"/>
                <a:cs typeface="Arial"/>
              </a:rPr>
              <a:t>Interest in outputs from Kelowna during this iteration, 2023  </a:t>
            </a:r>
            <a:r>
              <a:rPr lang="en-CA">
                <a:latin typeface="Arial"/>
                <a:cs typeface="Arial"/>
              </a:rPr>
              <a:t> </a:t>
            </a:r>
            <a:endParaRPr lang="en-CA"/>
          </a:p>
        </p:txBody>
      </p:sp>
      <p:sp>
        <p:nvSpPr>
          <p:cNvPr id="4" name="Slide Number Placeholder 3">
            <a:extLst>
              <a:ext uri="{FF2B5EF4-FFF2-40B4-BE49-F238E27FC236}">
                <a16:creationId xmlns:a16="http://schemas.microsoft.com/office/drawing/2014/main" id="{73578E20-F8E7-4DAB-8AC4-1CE88A6DBE73}"/>
              </a:ext>
            </a:extLst>
          </p:cNvPr>
          <p:cNvSpPr>
            <a:spLocks noGrp="1"/>
          </p:cNvSpPr>
          <p:nvPr>
            <p:ph type="sldNum" sz="quarter" idx="12"/>
          </p:nvPr>
        </p:nvSpPr>
        <p:spPr/>
        <p:txBody>
          <a:bodyPr/>
          <a:lstStyle/>
          <a:p>
            <a:fld id="{8395A67B-D0FE-F448-80B1-1191BC67A3E6}" type="slidenum">
              <a:rPr lang="en-US" smtClean="0"/>
              <a:pPr/>
              <a:t>10</a:t>
            </a:fld>
            <a:endParaRPr lang="en-US"/>
          </a:p>
        </p:txBody>
      </p:sp>
      <p:pic>
        <p:nvPicPr>
          <p:cNvPr id="5" name="Picture 5" descr="A picture containing text&#10;&#10;Description automatically generated">
            <a:extLst>
              <a:ext uri="{FF2B5EF4-FFF2-40B4-BE49-F238E27FC236}">
                <a16:creationId xmlns:a16="http://schemas.microsoft.com/office/drawing/2014/main" id="{9CCDBC51-163B-4748-F73A-FBF19BC80DD6}"/>
              </a:ext>
            </a:extLst>
          </p:cNvPr>
          <p:cNvPicPr>
            <a:picLocks noChangeAspect="1"/>
          </p:cNvPicPr>
          <p:nvPr/>
        </p:nvPicPr>
        <p:blipFill>
          <a:blip r:embed="rId2"/>
          <a:stretch>
            <a:fillRect/>
          </a:stretch>
        </p:blipFill>
        <p:spPr>
          <a:xfrm>
            <a:off x="9424133" y="458788"/>
            <a:ext cx="2038350" cy="1114425"/>
          </a:xfrm>
          <a:prstGeom prst="rect">
            <a:avLst/>
          </a:prstGeom>
        </p:spPr>
      </p:pic>
    </p:spTree>
    <p:extLst>
      <p:ext uri="{BB962C8B-B14F-4D97-AF65-F5344CB8AC3E}">
        <p14:creationId xmlns:p14="http://schemas.microsoft.com/office/powerpoint/2010/main" val="3957027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F971D-B39D-404E-90A9-9D20542ADD94}"/>
              </a:ext>
            </a:extLst>
          </p:cNvPr>
          <p:cNvSpPr>
            <a:spLocks noGrp="1"/>
          </p:cNvSpPr>
          <p:nvPr>
            <p:ph type="title"/>
          </p:nvPr>
        </p:nvSpPr>
        <p:spPr>
          <a:xfrm>
            <a:off x="483387" y="138223"/>
            <a:ext cx="11269133" cy="990600"/>
          </a:xfrm>
        </p:spPr>
        <p:txBody>
          <a:bodyPr/>
          <a:lstStyle/>
          <a:p>
            <a:r>
              <a:rPr lang="en-CA" sz="4000"/>
              <a:t>User Story: Sustainability Solutions Group</a:t>
            </a:r>
            <a:r>
              <a:rPr lang="en-CA"/>
              <a:t> </a:t>
            </a:r>
          </a:p>
        </p:txBody>
      </p:sp>
      <p:sp>
        <p:nvSpPr>
          <p:cNvPr id="3" name="Content Placeholder 2">
            <a:extLst>
              <a:ext uri="{FF2B5EF4-FFF2-40B4-BE49-F238E27FC236}">
                <a16:creationId xmlns:a16="http://schemas.microsoft.com/office/drawing/2014/main" id="{FDFEB037-932E-462B-A513-D829E8F0FD85}"/>
              </a:ext>
            </a:extLst>
          </p:cNvPr>
          <p:cNvSpPr>
            <a:spLocks noGrp="1"/>
          </p:cNvSpPr>
          <p:nvPr>
            <p:ph idx="1"/>
          </p:nvPr>
        </p:nvSpPr>
        <p:spPr>
          <a:xfrm>
            <a:off x="483385" y="1600200"/>
            <a:ext cx="11428622" cy="4229100"/>
          </a:xfrm>
        </p:spPr>
        <p:txBody>
          <a:bodyPr vert="horz" lIns="91440" tIns="45720" rIns="91440" bIns="45720" rtlCol="0" anchor="t">
            <a:normAutofit fontScale="70000" lnSpcReduction="20000"/>
          </a:bodyPr>
          <a:lstStyle/>
          <a:p>
            <a:pPr marL="287020" indent="-287020">
              <a:lnSpc>
                <a:spcPct val="120000"/>
              </a:lnSpc>
              <a:buFont typeface="Arial" panose="020B0604020202020204" pitchFamily="34" charset="0"/>
              <a:buChar char="•"/>
            </a:pPr>
            <a:r>
              <a:rPr lang="en-US" b="1">
                <a:latin typeface="Arial"/>
                <a:cs typeface="Arial"/>
              </a:rPr>
              <a:t>Title: </a:t>
            </a:r>
            <a:r>
              <a:rPr lang="en-US">
                <a:latin typeface="Arial"/>
                <a:cs typeface="Arial"/>
              </a:rPr>
              <a:t>Community scale modelling to assess potential for energy and emissions reductions</a:t>
            </a:r>
            <a:r>
              <a:rPr lang="en-CA">
                <a:latin typeface="Arial"/>
                <a:cs typeface="Arial"/>
              </a:rPr>
              <a:t> </a:t>
            </a:r>
            <a:endParaRPr lang="en-CA"/>
          </a:p>
          <a:p>
            <a:pPr marL="287020" indent="-287020">
              <a:lnSpc>
                <a:spcPct val="120000"/>
              </a:lnSpc>
              <a:buFont typeface="Arial" panose="020B0604020202020204" pitchFamily="34" charset="0"/>
              <a:buChar char="•"/>
            </a:pPr>
            <a:r>
              <a:rPr lang="en-US" b="1">
                <a:latin typeface="Arial"/>
                <a:cs typeface="Arial"/>
              </a:rPr>
              <a:t>Who: </a:t>
            </a:r>
            <a:r>
              <a:rPr lang="en-US">
                <a:latin typeface="Arial"/>
                <a:cs typeface="Arial"/>
              </a:rPr>
              <a:t>Sustainability Solutions Group </a:t>
            </a:r>
            <a:endParaRPr lang="en-CA"/>
          </a:p>
          <a:p>
            <a:pPr marL="287020" indent="-287020">
              <a:lnSpc>
                <a:spcPct val="120000"/>
              </a:lnSpc>
              <a:buFont typeface="Arial" panose="020B0604020202020204" pitchFamily="34" charset="0"/>
              <a:buChar char="•"/>
            </a:pPr>
            <a:r>
              <a:rPr lang="en-US" b="1">
                <a:latin typeface="Arial"/>
                <a:cs typeface="Arial"/>
              </a:rPr>
              <a:t>What: </a:t>
            </a:r>
            <a:r>
              <a:rPr lang="en-US">
                <a:latin typeface="Arial"/>
                <a:cs typeface="Arial"/>
              </a:rPr>
              <a:t>SSG performs community scale modelling to help with energy and emissions planning. The ability to accurately depict the energy use of the existing housing stock and to understand the vintage of the housing stock will help with modelling the potential for retrofits to lessen energy use and related emissions </a:t>
            </a:r>
            <a:endParaRPr lang="en-US" b="1"/>
          </a:p>
          <a:p>
            <a:pPr marL="287020" indent="-287020">
              <a:lnSpc>
                <a:spcPct val="120000"/>
              </a:lnSpc>
              <a:buFont typeface="Arial" panose="020B0604020202020204" pitchFamily="34" charset="0"/>
              <a:buChar char="•"/>
            </a:pPr>
            <a:r>
              <a:rPr lang="en-US" b="1">
                <a:latin typeface="Arial"/>
                <a:cs typeface="Arial"/>
              </a:rPr>
              <a:t>Why: </a:t>
            </a:r>
            <a:r>
              <a:rPr lang="en-US">
                <a:latin typeface="Arial"/>
                <a:cs typeface="Arial"/>
              </a:rPr>
              <a:t>The ability to more accurately model the potential for different retrofits to influence future energy and emissions will help local governments plan effectively. SGG is currently busy completing this work and will continue to help local governments set and achieve future targets. </a:t>
            </a:r>
            <a:r>
              <a:rPr lang="en-CA">
                <a:latin typeface="Arial"/>
                <a:cs typeface="Arial"/>
              </a:rPr>
              <a:t> </a:t>
            </a:r>
            <a:endParaRPr lang="en-US" b="1"/>
          </a:p>
          <a:p>
            <a:pPr marL="287020" indent="-287020">
              <a:lnSpc>
                <a:spcPct val="120000"/>
              </a:lnSpc>
              <a:buFont typeface="Arial" panose="020B0604020202020204" pitchFamily="34" charset="0"/>
              <a:buChar char="•"/>
            </a:pPr>
            <a:r>
              <a:rPr lang="en-US" b="1">
                <a:latin typeface="Arial"/>
                <a:cs typeface="Arial"/>
              </a:rPr>
              <a:t>Timeframe: </a:t>
            </a:r>
            <a:r>
              <a:rPr lang="en-US">
                <a:latin typeface="Arial"/>
                <a:cs typeface="Arial"/>
              </a:rPr>
              <a:t>Interest in future use of the method and data especially if accessible more broadly. </a:t>
            </a:r>
            <a:endParaRPr lang="en-US"/>
          </a:p>
        </p:txBody>
      </p:sp>
      <p:sp>
        <p:nvSpPr>
          <p:cNvPr id="4" name="Slide Number Placeholder 3">
            <a:extLst>
              <a:ext uri="{FF2B5EF4-FFF2-40B4-BE49-F238E27FC236}">
                <a16:creationId xmlns:a16="http://schemas.microsoft.com/office/drawing/2014/main" id="{73578E20-F8E7-4DAB-8AC4-1CE88A6DBE73}"/>
              </a:ext>
            </a:extLst>
          </p:cNvPr>
          <p:cNvSpPr>
            <a:spLocks noGrp="1"/>
          </p:cNvSpPr>
          <p:nvPr>
            <p:ph type="sldNum" sz="quarter" idx="12"/>
          </p:nvPr>
        </p:nvSpPr>
        <p:spPr/>
        <p:txBody>
          <a:bodyPr/>
          <a:lstStyle/>
          <a:p>
            <a:fld id="{8395A67B-D0FE-F448-80B1-1191BC67A3E6}" type="slidenum">
              <a:rPr lang="en-US" smtClean="0"/>
              <a:pPr/>
              <a:t>11</a:t>
            </a:fld>
            <a:endParaRPr lang="en-US"/>
          </a:p>
        </p:txBody>
      </p:sp>
    </p:spTree>
    <p:extLst>
      <p:ext uri="{BB962C8B-B14F-4D97-AF65-F5344CB8AC3E}">
        <p14:creationId xmlns:p14="http://schemas.microsoft.com/office/powerpoint/2010/main" val="36914807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F971D-B39D-404E-90A9-9D20542ADD94}"/>
              </a:ext>
            </a:extLst>
          </p:cNvPr>
          <p:cNvSpPr>
            <a:spLocks noGrp="1"/>
          </p:cNvSpPr>
          <p:nvPr>
            <p:ph type="title"/>
          </p:nvPr>
        </p:nvSpPr>
        <p:spPr>
          <a:xfrm>
            <a:off x="483387" y="138223"/>
            <a:ext cx="11269133" cy="990600"/>
          </a:xfrm>
        </p:spPr>
        <p:txBody>
          <a:bodyPr>
            <a:normAutofit/>
          </a:bodyPr>
          <a:lstStyle/>
          <a:p>
            <a:r>
              <a:rPr lang="en-CA" sz="4000"/>
              <a:t>User Story: </a:t>
            </a:r>
            <a:r>
              <a:rPr lang="en-CA" sz="4000">
                <a:ea typeface="+mj-lt"/>
                <a:cs typeface="+mj-lt"/>
              </a:rPr>
              <a:t>Province – MENV CAS</a:t>
            </a:r>
            <a:endParaRPr lang="en-CA" sz="4000">
              <a:cs typeface="Arial"/>
            </a:endParaRPr>
          </a:p>
        </p:txBody>
      </p:sp>
      <p:sp>
        <p:nvSpPr>
          <p:cNvPr id="3" name="Content Placeholder 2">
            <a:extLst>
              <a:ext uri="{FF2B5EF4-FFF2-40B4-BE49-F238E27FC236}">
                <a16:creationId xmlns:a16="http://schemas.microsoft.com/office/drawing/2014/main" id="{FDFEB037-932E-462B-A513-D829E8F0FD85}"/>
              </a:ext>
            </a:extLst>
          </p:cNvPr>
          <p:cNvSpPr>
            <a:spLocks noGrp="1"/>
          </p:cNvSpPr>
          <p:nvPr>
            <p:ph idx="1"/>
          </p:nvPr>
        </p:nvSpPr>
        <p:spPr>
          <a:xfrm>
            <a:off x="483385" y="1529317"/>
            <a:ext cx="11428622" cy="4299983"/>
          </a:xfrm>
        </p:spPr>
        <p:txBody>
          <a:bodyPr vert="horz" lIns="91440" tIns="45720" rIns="91440" bIns="45720" rtlCol="0" anchor="t">
            <a:normAutofit fontScale="77500" lnSpcReduction="20000"/>
          </a:bodyPr>
          <a:lstStyle/>
          <a:p>
            <a:pPr marL="287020" indent="-287020">
              <a:lnSpc>
                <a:spcPct val="120000"/>
              </a:lnSpc>
              <a:buFont typeface="Arial" panose="020B0604020202020204" pitchFamily="34" charset="0"/>
              <a:buChar char="•"/>
            </a:pPr>
            <a:r>
              <a:rPr lang="en-US" b="1">
                <a:latin typeface="Arial"/>
                <a:cs typeface="Arial"/>
              </a:rPr>
              <a:t>Title:</a:t>
            </a:r>
            <a:r>
              <a:rPr lang="en-US">
                <a:latin typeface="Arial"/>
                <a:cs typeface="Arial"/>
              </a:rPr>
              <a:t> Support development of evidenced-based policy </a:t>
            </a:r>
            <a:endParaRPr lang="en-CA"/>
          </a:p>
          <a:p>
            <a:pPr marL="287020" indent="-287020">
              <a:lnSpc>
                <a:spcPct val="120000"/>
              </a:lnSpc>
              <a:buFont typeface="Arial" panose="020B0604020202020204" pitchFamily="34" charset="0"/>
              <a:buChar char="•"/>
            </a:pPr>
            <a:r>
              <a:rPr lang="en-US" b="1">
                <a:latin typeface="Arial"/>
                <a:cs typeface="Arial"/>
              </a:rPr>
              <a:t>Who: </a:t>
            </a:r>
            <a:r>
              <a:rPr lang="en-US">
                <a:latin typeface="Arial"/>
                <a:cs typeface="Arial"/>
              </a:rPr>
              <a:t>Climate Action Secretariat (CAS)</a:t>
            </a:r>
            <a:endParaRPr lang="en-US"/>
          </a:p>
          <a:p>
            <a:pPr marL="287020" indent="-287020">
              <a:lnSpc>
                <a:spcPct val="120000"/>
              </a:lnSpc>
              <a:buFont typeface="Arial" panose="020B0604020202020204" pitchFamily="34" charset="0"/>
              <a:buChar char="•"/>
            </a:pPr>
            <a:r>
              <a:rPr lang="en-US" b="1">
                <a:latin typeface="Arial"/>
                <a:cs typeface="Arial"/>
              </a:rPr>
              <a:t>What: </a:t>
            </a:r>
            <a:r>
              <a:rPr lang="en-CA">
                <a:latin typeface="Arial"/>
                <a:cs typeface="Arial"/>
              </a:rPr>
              <a:t>would use TaNDM outputs to support the development of evidenced based policy, track the impacts of climate action policies, programs, investments, and to monitor/recalibrate climate action approaches moving forward.  </a:t>
            </a:r>
            <a:endParaRPr lang="en-US"/>
          </a:p>
          <a:p>
            <a:pPr marL="287020" indent="-287020">
              <a:lnSpc>
                <a:spcPct val="120000"/>
              </a:lnSpc>
              <a:buFont typeface="Arial" panose="020B0604020202020204" pitchFamily="34" charset="0"/>
              <a:buChar char="•"/>
            </a:pPr>
            <a:r>
              <a:rPr lang="en-US" b="1">
                <a:latin typeface="Arial"/>
                <a:cs typeface="Arial"/>
              </a:rPr>
              <a:t>Why: </a:t>
            </a:r>
            <a:r>
              <a:rPr lang="en-CA">
                <a:latin typeface="Arial"/>
                <a:cs typeface="Arial"/>
              </a:rPr>
              <a:t>Enhanced spatial and temporal granularity would support climate action at both the provincial level, and with our key stakeholders at the local government level. As local governments have direct control or influence over 50% of energy and emissions in British Columbia, TaNDM will help facilitate climate action at these enhanced levels of geography. </a:t>
            </a:r>
            <a:endParaRPr lang="en-US"/>
          </a:p>
          <a:p>
            <a:pPr marL="287020" indent="-287020">
              <a:lnSpc>
                <a:spcPct val="120000"/>
              </a:lnSpc>
              <a:buFont typeface="Arial" panose="020B0604020202020204" pitchFamily="34" charset="0"/>
              <a:buChar char="•"/>
            </a:pPr>
            <a:r>
              <a:rPr lang="en-US" b="1">
                <a:latin typeface="Arial"/>
                <a:cs typeface="Arial"/>
              </a:rPr>
              <a:t>Timeframe: </a:t>
            </a:r>
            <a:r>
              <a:rPr lang="en-CA">
                <a:latin typeface="Arial"/>
                <a:cs typeface="Arial"/>
              </a:rPr>
              <a:t> Use of outputs this iteration, 2023.</a:t>
            </a:r>
            <a:endParaRPr lang="en-CA"/>
          </a:p>
        </p:txBody>
      </p:sp>
      <p:sp>
        <p:nvSpPr>
          <p:cNvPr id="4" name="Slide Number Placeholder 3">
            <a:extLst>
              <a:ext uri="{FF2B5EF4-FFF2-40B4-BE49-F238E27FC236}">
                <a16:creationId xmlns:a16="http://schemas.microsoft.com/office/drawing/2014/main" id="{73578E20-F8E7-4DAB-8AC4-1CE88A6DBE73}"/>
              </a:ext>
            </a:extLst>
          </p:cNvPr>
          <p:cNvSpPr>
            <a:spLocks noGrp="1"/>
          </p:cNvSpPr>
          <p:nvPr>
            <p:ph type="sldNum" sz="quarter" idx="12"/>
          </p:nvPr>
        </p:nvSpPr>
        <p:spPr/>
        <p:txBody>
          <a:bodyPr/>
          <a:lstStyle/>
          <a:p>
            <a:fld id="{8395A67B-D0FE-F448-80B1-1191BC67A3E6}" type="slidenum">
              <a:rPr lang="en-US" smtClean="0"/>
              <a:pPr/>
              <a:t>12</a:t>
            </a:fld>
            <a:endParaRPr lang="en-US"/>
          </a:p>
        </p:txBody>
      </p:sp>
      <p:pic>
        <p:nvPicPr>
          <p:cNvPr id="6" name="Picture 5" descr="Logo&#10;&#10;Description automatically generated">
            <a:extLst>
              <a:ext uri="{FF2B5EF4-FFF2-40B4-BE49-F238E27FC236}">
                <a16:creationId xmlns:a16="http://schemas.microsoft.com/office/drawing/2014/main" id="{2673E75E-4579-1918-9E02-862B1669CE53}"/>
              </a:ext>
            </a:extLst>
          </p:cNvPr>
          <p:cNvPicPr>
            <a:picLocks noChangeAspect="1"/>
          </p:cNvPicPr>
          <p:nvPr/>
        </p:nvPicPr>
        <p:blipFill>
          <a:blip r:embed="rId2"/>
          <a:stretch>
            <a:fillRect/>
          </a:stretch>
        </p:blipFill>
        <p:spPr>
          <a:xfrm>
            <a:off x="9897574" y="461963"/>
            <a:ext cx="2009775" cy="600075"/>
          </a:xfrm>
          <a:prstGeom prst="rect">
            <a:avLst/>
          </a:prstGeom>
        </p:spPr>
      </p:pic>
    </p:spTree>
    <p:extLst>
      <p:ext uri="{BB962C8B-B14F-4D97-AF65-F5344CB8AC3E}">
        <p14:creationId xmlns:p14="http://schemas.microsoft.com/office/powerpoint/2010/main" val="772898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F971D-B39D-404E-90A9-9D20542ADD94}"/>
              </a:ext>
            </a:extLst>
          </p:cNvPr>
          <p:cNvSpPr>
            <a:spLocks noGrp="1"/>
          </p:cNvSpPr>
          <p:nvPr>
            <p:ph type="title"/>
          </p:nvPr>
        </p:nvSpPr>
        <p:spPr>
          <a:xfrm>
            <a:off x="465666" y="85060"/>
            <a:ext cx="11269133" cy="990600"/>
          </a:xfrm>
        </p:spPr>
        <p:txBody>
          <a:bodyPr/>
          <a:lstStyle/>
          <a:p>
            <a:r>
              <a:rPr lang="en-CA" sz="4400"/>
              <a:t>User Story: Province – </a:t>
            </a:r>
            <a:r>
              <a:rPr lang="en-CA" sz="4400" err="1"/>
              <a:t>GeoBC</a:t>
            </a:r>
            <a:endParaRPr lang="en-CA" sz="4400"/>
          </a:p>
        </p:txBody>
      </p:sp>
      <p:sp>
        <p:nvSpPr>
          <p:cNvPr id="3" name="Content Placeholder 2">
            <a:extLst>
              <a:ext uri="{FF2B5EF4-FFF2-40B4-BE49-F238E27FC236}">
                <a16:creationId xmlns:a16="http://schemas.microsoft.com/office/drawing/2014/main" id="{FDFEB037-932E-462B-A513-D829E8F0FD85}"/>
              </a:ext>
            </a:extLst>
          </p:cNvPr>
          <p:cNvSpPr>
            <a:spLocks noGrp="1"/>
          </p:cNvSpPr>
          <p:nvPr>
            <p:ph idx="1"/>
          </p:nvPr>
        </p:nvSpPr>
        <p:spPr/>
        <p:txBody>
          <a:bodyPr vert="horz" lIns="91440" tIns="45720" rIns="91440" bIns="45720" rtlCol="0" anchor="t">
            <a:normAutofit fontScale="77500" lnSpcReduction="20000"/>
          </a:bodyPr>
          <a:lstStyle/>
          <a:p>
            <a:pPr marL="287020" indent="-287020">
              <a:lnSpc>
                <a:spcPct val="120000"/>
              </a:lnSpc>
              <a:buFont typeface="Arial,Sans-Serif"/>
              <a:buChar char="•"/>
            </a:pPr>
            <a:r>
              <a:rPr lang="en-US" b="1">
                <a:latin typeface="Arial"/>
                <a:cs typeface="Arial"/>
              </a:rPr>
              <a:t>Title: </a:t>
            </a:r>
            <a:r>
              <a:rPr lang="en-US">
                <a:latin typeface="Arial"/>
                <a:cs typeface="Arial"/>
              </a:rPr>
              <a:t>Potential Use by </a:t>
            </a:r>
            <a:r>
              <a:rPr lang="en-US" err="1">
                <a:latin typeface="Arial"/>
                <a:cs typeface="Arial"/>
              </a:rPr>
              <a:t>GeoBC</a:t>
            </a:r>
            <a:endParaRPr lang="en-US">
              <a:latin typeface="Arial"/>
              <a:cs typeface="Arial"/>
            </a:endParaRPr>
          </a:p>
          <a:p>
            <a:pPr marL="287020" indent="-287020">
              <a:lnSpc>
                <a:spcPct val="120000"/>
              </a:lnSpc>
              <a:buFont typeface="Arial,Sans-Serif"/>
              <a:buChar char="•"/>
            </a:pPr>
            <a:r>
              <a:rPr lang="en-US" b="1">
                <a:latin typeface="Arial"/>
                <a:cs typeface="Arial"/>
              </a:rPr>
              <a:t>Who: </a:t>
            </a:r>
            <a:r>
              <a:rPr lang="en-US" err="1">
                <a:latin typeface="Arial"/>
                <a:cs typeface="Arial"/>
              </a:rPr>
              <a:t>GeoBC</a:t>
            </a:r>
            <a:r>
              <a:rPr lang="en-US">
                <a:latin typeface="Arial"/>
                <a:cs typeface="Arial"/>
              </a:rPr>
              <a:t> Staff - provides geospatial services to provincial agencies. We create business solutions for multiple internal and external stakeholders and clients.</a:t>
            </a:r>
            <a:endParaRPr lang="en-US"/>
          </a:p>
          <a:p>
            <a:pPr marL="287020" indent="-287020">
              <a:lnSpc>
                <a:spcPct val="120000"/>
              </a:lnSpc>
              <a:buFont typeface="Arial,Sans-Serif"/>
              <a:buChar char="•"/>
            </a:pPr>
            <a:r>
              <a:rPr lang="en-US" b="1">
                <a:latin typeface="Arial"/>
                <a:cs typeface="Arial"/>
              </a:rPr>
              <a:t>What: </a:t>
            </a:r>
            <a:r>
              <a:rPr lang="en-US">
                <a:latin typeface="Arial"/>
                <a:cs typeface="Arial"/>
              </a:rPr>
              <a:t> Any data produced through the TANDM projects would be particularly useful to develop dashboards and maps at provincial scale that are managed locally. </a:t>
            </a:r>
          </a:p>
          <a:p>
            <a:pPr marL="287020" indent="-287020">
              <a:lnSpc>
                <a:spcPct val="120000"/>
              </a:lnSpc>
              <a:buFont typeface="Arial,Sans-Serif"/>
              <a:buChar char="•"/>
            </a:pPr>
            <a:r>
              <a:rPr lang="en-US" b="1">
                <a:latin typeface="Arial"/>
                <a:cs typeface="Arial"/>
              </a:rPr>
              <a:t>Why: </a:t>
            </a:r>
            <a:r>
              <a:rPr lang="en-US">
                <a:latin typeface="Arial"/>
                <a:cs typeface="Arial"/>
              </a:rPr>
              <a:t>Integration of the data with business specific data would inform policy and decision-making activities for Clean BC and Climate Preparedness and Adaptation Strategy. </a:t>
            </a:r>
          </a:p>
          <a:p>
            <a:pPr marL="287020" indent="-287020">
              <a:lnSpc>
                <a:spcPct val="120000"/>
              </a:lnSpc>
              <a:buFont typeface="Arial,Sans-Serif"/>
              <a:buChar char="•"/>
            </a:pPr>
            <a:r>
              <a:rPr lang="en-US" b="1">
                <a:latin typeface="Arial"/>
                <a:cs typeface="Arial"/>
              </a:rPr>
              <a:t>Timeframe: </a:t>
            </a:r>
            <a:r>
              <a:rPr lang="en-US">
                <a:latin typeface="Arial"/>
                <a:cs typeface="Arial"/>
              </a:rPr>
              <a:t>A prototype could be created as part of the current integration that could be scaled provincially when data is available.</a:t>
            </a:r>
            <a:endParaRPr lang="en-US" b="1" i="1"/>
          </a:p>
          <a:p>
            <a:pPr marL="0" indent="0">
              <a:buNone/>
            </a:pPr>
            <a:endParaRPr lang="en-US">
              <a:latin typeface="Arial"/>
              <a:cs typeface="Arial"/>
            </a:endParaRPr>
          </a:p>
        </p:txBody>
      </p:sp>
      <p:sp>
        <p:nvSpPr>
          <p:cNvPr id="4" name="Slide Number Placeholder 3">
            <a:extLst>
              <a:ext uri="{FF2B5EF4-FFF2-40B4-BE49-F238E27FC236}">
                <a16:creationId xmlns:a16="http://schemas.microsoft.com/office/drawing/2014/main" id="{73578E20-F8E7-4DAB-8AC4-1CE88A6DBE73}"/>
              </a:ext>
            </a:extLst>
          </p:cNvPr>
          <p:cNvSpPr>
            <a:spLocks noGrp="1"/>
          </p:cNvSpPr>
          <p:nvPr>
            <p:ph type="sldNum" sz="quarter" idx="12"/>
          </p:nvPr>
        </p:nvSpPr>
        <p:spPr/>
        <p:txBody>
          <a:bodyPr/>
          <a:lstStyle/>
          <a:p>
            <a:fld id="{8395A67B-D0FE-F448-80B1-1191BC67A3E6}" type="slidenum">
              <a:rPr lang="en-US" smtClean="0"/>
              <a:pPr/>
              <a:t>13</a:t>
            </a:fld>
            <a:endParaRPr lang="en-US"/>
          </a:p>
        </p:txBody>
      </p:sp>
      <p:pic>
        <p:nvPicPr>
          <p:cNvPr id="6" name="Picture 5" descr="Logo&#10;&#10;Description automatically generated">
            <a:extLst>
              <a:ext uri="{FF2B5EF4-FFF2-40B4-BE49-F238E27FC236}">
                <a16:creationId xmlns:a16="http://schemas.microsoft.com/office/drawing/2014/main" id="{7B0CE1CD-4F51-D71E-D9B7-6B631171ABD5}"/>
              </a:ext>
            </a:extLst>
          </p:cNvPr>
          <p:cNvPicPr>
            <a:picLocks noChangeAspect="1"/>
          </p:cNvPicPr>
          <p:nvPr/>
        </p:nvPicPr>
        <p:blipFill>
          <a:blip r:embed="rId2"/>
          <a:stretch>
            <a:fillRect/>
          </a:stretch>
        </p:blipFill>
        <p:spPr>
          <a:xfrm>
            <a:off x="9565420" y="461963"/>
            <a:ext cx="2009775" cy="600075"/>
          </a:xfrm>
          <a:prstGeom prst="rect">
            <a:avLst/>
          </a:prstGeom>
        </p:spPr>
      </p:pic>
    </p:spTree>
    <p:extLst>
      <p:ext uri="{BB962C8B-B14F-4D97-AF65-F5344CB8AC3E}">
        <p14:creationId xmlns:p14="http://schemas.microsoft.com/office/powerpoint/2010/main" val="25607370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F971D-B39D-404E-90A9-9D20542ADD94}"/>
              </a:ext>
            </a:extLst>
          </p:cNvPr>
          <p:cNvSpPr>
            <a:spLocks noGrp="1"/>
          </p:cNvSpPr>
          <p:nvPr>
            <p:ph type="title"/>
          </p:nvPr>
        </p:nvSpPr>
        <p:spPr>
          <a:xfrm>
            <a:off x="483387" y="128454"/>
            <a:ext cx="11532902" cy="990600"/>
          </a:xfrm>
        </p:spPr>
        <p:txBody>
          <a:bodyPr>
            <a:normAutofit/>
          </a:bodyPr>
          <a:lstStyle/>
          <a:p>
            <a:r>
              <a:rPr lang="en-CA"/>
              <a:t>User Story: NRCan – OEE – DPAD</a:t>
            </a:r>
            <a:r>
              <a:rPr lang="en-CA" sz="2200">
                <a:ea typeface="+mj-lt"/>
                <a:cs typeface="+mj-lt"/>
              </a:rPr>
              <a:t> </a:t>
            </a:r>
            <a:endParaRPr lang="en-CA" sz="2200">
              <a:cs typeface="Arial"/>
            </a:endParaRPr>
          </a:p>
        </p:txBody>
      </p:sp>
      <p:sp>
        <p:nvSpPr>
          <p:cNvPr id="3" name="Content Placeholder 2">
            <a:extLst>
              <a:ext uri="{FF2B5EF4-FFF2-40B4-BE49-F238E27FC236}">
                <a16:creationId xmlns:a16="http://schemas.microsoft.com/office/drawing/2014/main" id="{FDFEB037-932E-462B-A513-D829E8F0FD85}"/>
              </a:ext>
            </a:extLst>
          </p:cNvPr>
          <p:cNvSpPr>
            <a:spLocks noGrp="1"/>
          </p:cNvSpPr>
          <p:nvPr>
            <p:ph idx="1"/>
          </p:nvPr>
        </p:nvSpPr>
        <p:spPr>
          <a:xfrm>
            <a:off x="483385" y="1600200"/>
            <a:ext cx="11428622" cy="4229100"/>
          </a:xfrm>
        </p:spPr>
        <p:txBody>
          <a:bodyPr vert="horz" lIns="91440" tIns="45720" rIns="91440" bIns="45720" rtlCol="0" anchor="t">
            <a:normAutofit fontScale="70000" lnSpcReduction="20000"/>
          </a:bodyPr>
          <a:lstStyle/>
          <a:p>
            <a:pPr marL="287020" indent="-287020">
              <a:lnSpc>
                <a:spcPct val="120000"/>
              </a:lnSpc>
              <a:buFont typeface="Arial" panose="020B0604020202020204" pitchFamily="34" charset="0"/>
              <a:buChar char="•"/>
            </a:pPr>
            <a:r>
              <a:rPr lang="en-US" b="1">
                <a:latin typeface="Arial"/>
                <a:cs typeface="Arial"/>
              </a:rPr>
              <a:t>Title: Exploring the potential to improve NEUD </a:t>
            </a:r>
            <a:endParaRPr lang="en-CA"/>
          </a:p>
          <a:p>
            <a:pPr marL="287020" indent="-287020">
              <a:lnSpc>
                <a:spcPct val="120000"/>
              </a:lnSpc>
              <a:buFont typeface="Arial" panose="020B0604020202020204" pitchFamily="34" charset="0"/>
              <a:buChar char="•"/>
            </a:pPr>
            <a:r>
              <a:rPr lang="en-US" b="1">
                <a:latin typeface="Arial"/>
                <a:cs typeface="Arial"/>
              </a:rPr>
              <a:t>Who: </a:t>
            </a:r>
            <a:r>
              <a:rPr lang="en-US">
                <a:latin typeface="Arial"/>
                <a:cs typeface="Arial"/>
              </a:rPr>
              <a:t>The market analysis team of the Demand Policy and Analysis Division (DPAD) at </a:t>
            </a:r>
            <a:r>
              <a:rPr lang="en-US" err="1">
                <a:latin typeface="Arial"/>
                <a:cs typeface="Arial"/>
              </a:rPr>
              <a:t>NRCan's</a:t>
            </a:r>
            <a:r>
              <a:rPr lang="en-US">
                <a:latin typeface="Arial"/>
                <a:cs typeface="Arial"/>
              </a:rPr>
              <a:t> Office of Energy Efficiency </a:t>
            </a:r>
            <a:endParaRPr lang="en-US"/>
          </a:p>
          <a:p>
            <a:pPr marL="287020" indent="-287020">
              <a:lnSpc>
                <a:spcPct val="120000"/>
              </a:lnSpc>
              <a:buFont typeface="Arial" panose="020B0604020202020204" pitchFamily="34" charset="0"/>
              <a:buChar char="•"/>
            </a:pPr>
            <a:r>
              <a:rPr lang="en-US" b="1">
                <a:latin typeface="Arial"/>
                <a:cs typeface="Arial"/>
              </a:rPr>
              <a:t>What: </a:t>
            </a:r>
            <a:r>
              <a:rPr lang="en-US">
                <a:latin typeface="Arial"/>
                <a:cs typeface="Arial"/>
              </a:rPr>
              <a:t>The team would like to learn and examine the method to estimate and present energy use and GHG emission data, to explore the potential, to improve the National Energy Use database (NEUD) at the national and provincial level; and for NEUD to go to more detailed level (e.g. municipality). </a:t>
            </a:r>
            <a:endParaRPr lang="en-US"/>
          </a:p>
          <a:p>
            <a:pPr marL="287020" indent="-287020">
              <a:lnSpc>
                <a:spcPct val="120000"/>
              </a:lnSpc>
              <a:buFont typeface="Arial" panose="020B0604020202020204" pitchFamily="34" charset="0"/>
              <a:buChar char="•"/>
            </a:pPr>
            <a:r>
              <a:rPr lang="en-US" b="1">
                <a:latin typeface="Arial"/>
                <a:cs typeface="Arial"/>
              </a:rPr>
              <a:t>Why: </a:t>
            </a:r>
            <a:r>
              <a:rPr lang="en-US">
                <a:latin typeface="Arial"/>
                <a:cs typeface="Arial"/>
              </a:rPr>
              <a:t>An improved NEUD provides more accurate and, potentially, more granular data for policy, program, and project development, analysis and evaluation, to improve energy efficiency and reduce GHG emissions.</a:t>
            </a:r>
            <a:endParaRPr lang="en-US"/>
          </a:p>
          <a:p>
            <a:pPr marL="287020" indent="-287020">
              <a:lnSpc>
                <a:spcPct val="120000"/>
              </a:lnSpc>
              <a:buFont typeface="Arial" panose="020B0604020202020204" pitchFamily="34" charset="0"/>
              <a:buChar char="•"/>
            </a:pPr>
            <a:r>
              <a:rPr lang="en-US" b="1">
                <a:latin typeface="Arial"/>
                <a:cs typeface="Arial"/>
              </a:rPr>
              <a:t>Timeframe: </a:t>
            </a:r>
            <a:r>
              <a:rPr lang="en-US">
                <a:latin typeface="Arial"/>
                <a:cs typeface="Arial"/>
              </a:rPr>
              <a:t>Learn the method this iteration, 2023. Potential use of outputs in future, if scaled.</a:t>
            </a:r>
            <a:endParaRPr lang="en-CA"/>
          </a:p>
          <a:p>
            <a:pPr marL="287020" indent="-287020">
              <a:lnSpc>
                <a:spcPct val="120000"/>
              </a:lnSpc>
              <a:buFont typeface="Arial" panose="020B0604020202020204" pitchFamily="34" charset="0"/>
              <a:buChar char="•"/>
            </a:pPr>
            <a:endParaRPr lang="en-CA"/>
          </a:p>
        </p:txBody>
      </p:sp>
      <p:sp>
        <p:nvSpPr>
          <p:cNvPr id="4" name="Slide Number Placeholder 3">
            <a:extLst>
              <a:ext uri="{FF2B5EF4-FFF2-40B4-BE49-F238E27FC236}">
                <a16:creationId xmlns:a16="http://schemas.microsoft.com/office/drawing/2014/main" id="{73578E20-F8E7-4DAB-8AC4-1CE88A6DBE73}"/>
              </a:ext>
            </a:extLst>
          </p:cNvPr>
          <p:cNvSpPr>
            <a:spLocks noGrp="1"/>
          </p:cNvSpPr>
          <p:nvPr>
            <p:ph type="sldNum" sz="quarter" idx="12"/>
          </p:nvPr>
        </p:nvSpPr>
        <p:spPr/>
        <p:txBody>
          <a:bodyPr/>
          <a:lstStyle/>
          <a:p>
            <a:fld id="{8395A67B-D0FE-F448-80B1-1191BC67A3E6}" type="slidenum">
              <a:rPr lang="en-US" smtClean="0"/>
              <a:pPr/>
              <a:t>14</a:t>
            </a:fld>
            <a:endParaRPr lang="en-US"/>
          </a:p>
        </p:txBody>
      </p:sp>
    </p:spTree>
    <p:extLst>
      <p:ext uri="{BB962C8B-B14F-4D97-AF65-F5344CB8AC3E}">
        <p14:creationId xmlns:p14="http://schemas.microsoft.com/office/powerpoint/2010/main" val="14150559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F971D-B39D-404E-90A9-9D20542ADD94}"/>
              </a:ext>
            </a:extLst>
          </p:cNvPr>
          <p:cNvSpPr>
            <a:spLocks noGrp="1"/>
          </p:cNvSpPr>
          <p:nvPr>
            <p:ph type="title"/>
          </p:nvPr>
        </p:nvSpPr>
        <p:spPr>
          <a:xfrm>
            <a:off x="483387" y="138223"/>
            <a:ext cx="11269133" cy="990600"/>
          </a:xfrm>
        </p:spPr>
        <p:txBody>
          <a:bodyPr>
            <a:normAutofit fontScale="90000"/>
          </a:bodyPr>
          <a:lstStyle/>
          <a:p>
            <a:r>
              <a:rPr lang="en-CA"/>
              <a:t>User Story: NRCan – </a:t>
            </a:r>
            <a:r>
              <a:rPr lang="en-CA" err="1"/>
              <a:t>CanmetENERGY</a:t>
            </a:r>
            <a:r>
              <a:rPr lang="en-CA"/>
              <a:t>-Ottawa</a:t>
            </a:r>
          </a:p>
        </p:txBody>
      </p:sp>
      <p:sp>
        <p:nvSpPr>
          <p:cNvPr id="3" name="Content Placeholder 2">
            <a:extLst>
              <a:ext uri="{FF2B5EF4-FFF2-40B4-BE49-F238E27FC236}">
                <a16:creationId xmlns:a16="http://schemas.microsoft.com/office/drawing/2014/main" id="{FDFEB037-932E-462B-A513-D829E8F0FD85}"/>
              </a:ext>
            </a:extLst>
          </p:cNvPr>
          <p:cNvSpPr>
            <a:spLocks noGrp="1"/>
          </p:cNvSpPr>
          <p:nvPr>
            <p:ph idx="1"/>
          </p:nvPr>
        </p:nvSpPr>
        <p:spPr>
          <a:xfrm>
            <a:off x="483385" y="1600200"/>
            <a:ext cx="11428622" cy="4229100"/>
          </a:xfrm>
        </p:spPr>
        <p:txBody>
          <a:bodyPr vert="horz" lIns="91440" tIns="45720" rIns="91440" bIns="45720" rtlCol="0" anchor="t">
            <a:normAutofit fontScale="62500" lnSpcReduction="20000"/>
          </a:bodyPr>
          <a:lstStyle/>
          <a:p>
            <a:pPr marL="287020" indent="-287020">
              <a:lnSpc>
                <a:spcPct val="120000"/>
              </a:lnSpc>
              <a:buFont typeface="Arial" panose="020B0604020202020204" pitchFamily="34" charset="0"/>
              <a:buChar char="•"/>
            </a:pPr>
            <a:r>
              <a:rPr lang="en-US" b="1">
                <a:latin typeface="Arial"/>
                <a:cs typeface="Arial"/>
              </a:rPr>
              <a:t>Title: </a:t>
            </a:r>
            <a:r>
              <a:rPr lang="en-US" b="1">
                <a:latin typeface="Calibri"/>
                <a:cs typeface="Calibri"/>
              </a:rPr>
              <a:t>Validation of Housing Stock Model (aka CEE Map Dashboard) </a:t>
            </a:r>
            <a:endParaRPr lang="en-CA"/>
          </a:p>
          <a:p>
            <a:pPr marL="287020" indent="-287020">
              <a:lnSpc>
                <a:spcPct val="120000"/>
              </a:lnSpc>
              <a:buFont typeface="Arial" panose="020B0604020202020204" pitchFamily="34" charset="0"/>
              <a:buChar char="•"/>
            </a:pPr>
            <a:r>
              <a:rPr lang="en-US" b="1">
                <a:latin typeface="Arial"/>
                <a:cs typeface="Arial"/>
              </a:rPr>
              <a:t>Who: </a:t>
            </a:r>
            <a:r>
              <a:rPr lang="en-US">
                <a:latin typeface="Arial"/>
                <a:cs typeface="Calibri"/>
              </a:rPr>
              <a:t>CEE Map project researchers (project manager, housing energy specialists and spatial analysts)</a:t>
            </a:r>
            <a:endParaRPr lang="en-US">
              <a:latin typeface="Arial"/>
            </a:endParaRPr>
          </a:p>
          <a:p>
            <a:pPr marL="287020" indent="-287020">
              <a:lnSpc>
                <a:spcPct val="120000"/>
              </a:lnSpc>
              <a:buFont typeface="Arial" panose="020B0604020202020204" pitchFamily="34" charset="0"/>
              <a:buChar char="•"/>
            </a:pPr>
            <a:r>
              <a:rPr lang="en-US" b="1">
                <a:latin typeface="Arial"/>
                <a:cs typeface="Arial"/>
              </a:rPr>
              <a:t>What: </a:t>
            </a:r>
            <a:r>
              <a:rPr lang="en-US">
                <a:latin typeface="Arial"/>
                <a:cs typeface="Calibri"/>
              </a:rPr>
              <a:t>measured electricity and natural gas data for Single Detached and Attached Dwellings in the City of Kelowna at either the City-wide scale or Census Tract, for the period of one year </a:t>
            </a:r>
            <a:r>
              <a:rPr lang="en-US" b="1">
                <a:latin typeface="Arial"/>
                <a:cs typeface="Calibri"/>
              </a:rPr>
              <a:t>(WHAT) </a:t>
            </a:r>
            <a:r>
              <a:rPr lang="en-US">
                <a:latin typeface="Arial"/>
                <a:cs typeface="Calibri"/>
              </a:rPr>
              <a:t>would enable comparison with modelled results by dwelling category from the model, an assessment of accuracy for electricity and natural gas use. Depending on granularity (e.g. by housing type and vintage), the data could potentially be used for model calibration if the model was found to vary significantly from measured data. </a:t>
            </a:r>
            <a:endParaRPr lang="en-US">
              <a:latin typeface="Arial"/>
            </a:endParaRPr>
          </a:p>
          <a:p>
            <a:pPr marL="287020" indent="-287020">
              <a:lnSpc>
                <a:spcPct val="120000"/>
              </a:lnSpc>
              <a:buFont typeface="Arial" panose="020B0604020202020204" pitchFamily="34" charset="0"/>
              <a:buChar char="•"/>
            </a:pPr>
            <a:r>
              <a:rPr lang="en-US" b="1">
                <a:latin typeface="Arial"/>
                <a:cs typeface="Arial"/>
              </a:rPr>
              <a:t>Why: </a:t>
            </a:r>
            <a:r>
              <a:rPr lang="en-US">
                <a:latin typeface="Arial"/>
                <a:cs typeface="Calibri"/>
              </a:rPr>
              <a:t>The value is in ensuring model accuracy and a sound scientific basis for energy and emissions policy and program design by the City of Kelowna directly and  best practice documentation on the topic for Canadian municipalities more generally. </a:t>
            </a:r>
            <a:endParaRPr lang="en-US">
              <a:latin typeface="Arial"/>
            </a:endParaRPr>
          </a:p>
          <a:p>
            <a:pPr marL="287020" indent="-287020">
              <a:lnSpc>
                <a:spcPct val="120000"/>
              </a:lnSpc>
              <a:buFont typeface="Arial" panose="020B0604020202020204" pitchFamily="34" charset="0"/>
              <a:buChar char="•"/>
            </a:pPr>
            <a:r>
              <a:rPr lang="en-US" b="1">
                <a:latin typeface="Arial"/>
                <a:cs typeface="Arial"/>
              </a:rPr>
              <a:t>Timeframe: </a:t>
            </a:r>
            <a:r>
              <a:rPr lang="en-CA">
                <a:latin typeface="Arial"/>
                <a:cs typeface="Arial"/>
              </a:rPr>
              <a:t> Use of outputs this iteration, 2023</a:t>
            </a:r>
            <a:r>
              <a:rPr lang="en-US">
                <a:latin typeface="Arial"/>
                <a:cs typeface="Calibri"/>
              </a:rPr>
              <a:t>.</a:t>
            </a:r>
            <a:r>
              <a:rPr lang="en-CA">
                <a:latin typeface="Arial"/>
                <a:cs typeface="Arial"/>
              </a:rPr>
              <a:t> </a:t>
            </a:r>
            <a:endParaRPr lang="en-CA"/>
          </a:p>
        </p:txBody>
      </p:sp>
      <p:sp>
        <p:nvSpPr>
          <p:cNvPr id="4" name="Slide Number Placeholder 3">
            <a:extLst>
              <a:ext uri="{FF2B5EF4-FFF2-40B4-BE49-F238E27FC236}">
                <a16:creationId xmlns:a16="http://schemas.microsoft.com/office/drawing/2014/main" id="{73578E20-F8E7-4DAB-8AC4-1CE88A6DBE73}"/>
              </a:ext>
            </a:extLst>
          </p:cNvPr>
          <p:cNvSpPr>
            <a:spLocks noGrp="1"/>
          </p:cNvSpPr>
          <p:nvPr>
            <p:ph type="sldNum" sz="quarter" idx="12"/>
          </p:nvPr>
        </p:nvSpPr>
        <p:spPr/>
        <p:txBody>
          <a:bodyPr/>
          <a:lstStyle/>
          <a:p>
            <a:fld id="{8395A67B-D0FE-F448-80B1-1191BC67A3E6}" type="slidenum">
              <a:rPr lang="en-US" smtClean="0"/>
              <a:pPr/>
              <a:t>15</a:t>
            </a:fld>
            <a:endParaRPr lang="en-US"/>
          </a:p>
        </p:txBody>
      </p:sp>
    </p:spTree>
    <p:extLst>
      <p:ext uri="{BB962C8B-B14F-4D97-AF65-F5344CB8AC3E}">
        <p14:creationId xmlns:p14="http://schemas.microsoft.com/office/powerpoint/2010/main" val="3733523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DFA6B-2E41-A7B3-1BDF-011B8DEABD9A}"/>
              </a:ext>
            </a:extLst>
          </p:cNvPr>
          <p:cNvSpPr>
            <a:spLocks noGrp="1"/>
          </p:cNvSpPr>
          <p:nvPr>
            <p:ph type="title"/>
          </p:nvPr>
        </p:nvSpPr>
        <p:spPr>
          <a:xfrm>
            <a:off x="465666" y="111642"/>
            <a:ext cx="11269133" cy="990600"/>
          </a:xfrm>
        </p:spPr>
        <p:txBody>
          <a:bodyPr/>
          <a:lstStyle/>
          <a:p>
            <a:r>
              <a:rPr lang="en-US">
                <a:cs typeface="Arial"/>
              </a:rPr>
              <a:t>General Interest – Discussion Prompts</a:t>
            </a:r>
            <a:endParaRPr lang="en-US"/>
          </a:p>
        </p:txBody>
      </p:sp>
      <p:sp>
        <p:nvSpPr>
          <p:cNvPr id="3" name="Content Placeholder 2">
            <a:extLst>
              <a:ext uri="{FF2B5EF4-FFF2-40B4-BE49-F238E27FC236}">
                <a16:creationId xmlns:a16="http://schemas.microsoft.com/office/drawing/2014/main" id="{2E24123F-E067-262A-B222-4AB5C12FE9B9}"/>
              </a:ext>
            </a:extLst>
          </p:cNvPr>
          <p:cNvSpPr>
            <a:spLocks noGrp="1"/>
          </p:cNvSpPr>
          <p:nvPr>
            <p:ph idx="1"/>
          </p:nvPr>
        </p:nvSpPr>
        <p:spPr>
          <a:xfrm>
            <a:off x="483386" y="1617921"/>
            <a:ext cx="11269133" cy="4229100"/>
          </a:xfrm>
        </p:spPr>
        <p:txBody>
          <a:bodyPr vert="horz" lIns="91440" tIns="45720" rIns="91440" bIns="45720" rtlCol="0" anchor="t">
            <a:normAutofit/>
          </a:bodyPr>
          <a:lstStyle/>
          <a:p>
            <a:pPr marL="287020" indent="-287020">
              <a:lnSpc>
                <a:spcPct val="100000"/>
              </a:lnSpc>
              <a:buFont typeface="Arial"/>
              <a:buChar char="•"/>
            </a:pPr>
            <a:r>
              <a:rPr lang="en-US" i="1">
                <a:latin typeface="Arial"/>
                <a:cs typeface="Arial"/>
              </a:rPr>
              <a:t>What are your hopes and aspirations for this initiative?</a:t>
            </a:r>
            <a:endParaRPr lang="en-US"/>
          </a:p>
          <a:p>
            <a:pPr marL="287020" indent="-287020">
              <a:lnSpc>
                <a:spcPct val="100000"/>
              </a:lnSpc>
              <a:buFont typeface="Arial"/>
              <a:buChar char="•"/>
            </a:pPr>
            <a:r>
              <a:rPr lang="en-US" i="1">
                <a:latin typeface="Arial"/>
                <a:cs typeface="Arial"/>
              </a:rPr>
              <a:t>What impact do you anticipate TaNDM would have on your organization?</a:t>
            </a:r>
          </a:p>
          <a:p>
            <a:pPr marL="287020" indent="-287020"/>
            <a:endParaRPr lang="en-US" i="1">
              <a:latin typeface="Arial"/>
              <a:cs typeface="Arial"/>
            </a:endParaRPr>
          </a:p>
        </p:txBody>
      </p:sp>
      <p:sp>
        <p:nvSpPr>
          <p:cNvPr id="4" name="Slide Number Placeholder 3">
            <a:extLst>
              <a:ext uri="{FF2B5EF4-FFF2-40B4-BE49-F238E27FC236}">
                <a16:creationId xmlns:a16="http://schemas.microsoft.com/office/drawing/2014/main" id="{02C80A9D-09B1-61A1-F980-C55BCB3CDC6B}"/>
              </a:ext>
            </a:extLst>
          </p:cNvPr>
          <p:cNvSpPr>
            <a:spLocks noGrp="1"/>
          </p:cNvSpPr>
          <p:nvPr>
            <p:ph type="sldNum" sz="quarter" idx="12"/>
          </p:nvPr>
        </p:nvSpPr>
        <p:spPr/>
        <p:txBody>
          <a:bodyPr/>
          <a:lstStyle/>
          <a:p>
            <a:fld id="{8395A67B-D0FE-F448-80B1-1191BC67A3E6}" type="slidenum">
              <a:rPr lang="en-US" smtClean="0"/>
              <a:pPr/>
              <a:t>16</a:t>
            </a:fld>
            <a:endParaRPr lang="en-US"/>
          </a:p>
        </p:txBody>
      </p:sp>
    </p:spTree>
    <p:extLst>
      <p:ext uri="{BB962C8B-B14F-4D97-AF65-F5344CB8AC3E}">
        <p14:creationId xmlns:p14="http://schemas.microsoft.com/office/powerpoint/2010/main" val="20186495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ABE0D-3D20-5943-D13E-B30F9D8222D6}"/>
              </a:ext>
            </a:extLst>
          </p:cNvPr>
          <p:cNvSpPr>
            <a:spLocks noGrp="1"/>
          </p:cNvSpPr>
          <p:nvPr>
            <p:ph type="title"/>
          </p:nvPr>
        </p:nvSpPr>
        <p:spPr>
          <a:xfrm>
            <a:off x="465666" y="85060"/>
            <a:ext cx="11269133" cy="990600"/>
          </a:xfrm>
        </p:spPr>
        <p:txBody>
          <a:bodyPr>
            <a:normAutofit/>
          </a:bodyPr>
          <a:lstStyle/>
          <a:p>
            <a:r>
              <a:rPr lang="en-US" sz="4000">
                <a:cs typeface="Arial"/>
              </a:rPr>
              <a:t>General Interest: BC Assessment</a:t>
            </a:r>
            <a:endParaRPr lang="en-US" sz="4400">
              <a:cs typeface="Arial" panose="020B0604020202020204"/>
            </a:endParaRPr>
          </a:p>
        </p:txBody>
      </p:sp>
      <p:sp>
        <p:nvSpPr>
          <p:cNvPr id="3" name="Content Placeholder 2">
            <a:extLst>
              <a:ext uri="{FF2B5EF4-FFF2-40B4-BE49-F238E27FC236}">
                <a16:creationId xmlns:a16="http://schemas.microsoft.com/office/drawing/2014/main" id="{36D000F4-532B-9708-E0E0-5243790EE520}"/>
              </a:ext>
            </a:extLst>
          </p:cNvPr>
          <p:cNvSpPr>
            <a:spLocks noGrp="1"/>
          </p:cNvSpPr>
          <p:nvPr>
            <p:ph idx="1"/>
          </p:nvPr>
        </p:nvSpPr>
        <p:spPr>
          <a:xfrm>
            <a:off x="430223" y="1529316"/>
            <a:ext cx="11269133" cy="4229100"/>
          </a:xfrm>
        </p:spPr>
        <p:txBody>
          <a:bodyPr vert="horz" lIns="91440" tIns="45720" rIns="91440" bIns="45720" rtlCol="0" anchor="t">
            <a:normAutofit/>
          </a:bodyPr>
          <a:lstStyle/>
          <a:p>
            <a:pPr marL="287020" indent="-287020">
              <a:buFont typeface="Arial"/>
              <a:buChar char="•"/>
            </a:pPr>
            <a:r>
              <a:rPr lang="en-US">
                <a:latin typeface="Arial"/>
                <a:cs typeface="Arial"/>
              </a:rPr>
              <a:t>BCA is always interested in learning more about how the assessment data generated is used for activities beyond assessment and taxation purposes. By learning how our data is used, BCA can create better products and assist other organizations through experience.  </a:t>
            </a:r>
            <a:endParaRPr lang="en-US"/>
          </a:p>
          <a:p>
            <a:pPr marL="287020" indent="-287020">
              <a:buFont typeface="Arial"/>
              <a:buChar char="•"/>
            </a:pPr>
            <a:r>
              <a:rPr lang="en-US">
                <a:latin typeface="Arial"/>
                <a:cs typeface="Arial"/>
              </a:rPr>
              <a:t>The Building Inventory Report (BIR) was created and still exists because of the original TaNDM exercise.  BCA hopes to see similar updates and possibly even new products as a result of this new endeavor.  </a:t>
            </a:r>
            <a:endParaRPr lang="en-US"/>
          </a:p>
        </p:txBody>
      </p:sp>
      <p:sp>
        <p:nvSpPr>
          <p:cNvPr id="4" name="Slide Number Placeholder 3">
            <a:extLst>
              <a:ext uri="{FF2B5EF4-FFF2-40B4-BE49-F238E27FC236}">
                <a16:creationId xmlns:a16="http://schemas.microsoft.com/office/drawing/2014/main" id="{A72C91B9-7138-6B66-A5CB-E4B32CBCFDA6}"/>
              </a:ext>
            </a:extLst>
          </p:cNvPr>
          <p:cNvSpPr>
            <a:spLocks noGrp="1"/>
          </p:cNvSpPr>
          <p:nvPr>
            <p:ph type="sldNum" sz="quarter" idx="12"/>
          </p:nvPr>
        </p:nvSpPr>
        <p:spPr/>
        <p:txBody>
          <a:bodyPr/>
          <a:lstStyle/>
          <a:p>
            <a:fld id="{8395A67B-D0FE-F448-80B1-1191BC67A3E6}" type="slidenum">
              <a:rPr lang="en-US" smtClean="0"/>
              <a:pPr/>
              <a:t>17</a:t>
            </a:fld>
            <a:endParaRPr lang="en-US"/>
          </a:p>
        </p:txBody>
      </p:sp>
      <p:pic>
        <p:nvPicPr>
          <p:cNvPr id="5" name="Picture 5" descr="Icon&#10;&#10;Description automatically generated">
            <a:extLst>
              <a:ext uri="{FF2B5EF4-FFF2-40B4-BE49-F238E27FC236}">
                <a16:creationId xmlns:a16="http://schemas.microsoft.com/office/drawing/2014/main" id="{6D6678FA-38BB-822F-1B02-7BD8BEEC24E6}"/>
              </a:ext>
            </a:extLst>
          </p:cNvPr>
          <p:cNvPicPr>
            <a:picLocks noChangeAspect="1"/>
          </p:cNvPicPr>
          <p:nvPr/>
        </p:nvPicPr>
        <p:blipFill>
          <a:blip r:embed="rId2"/>
          <a:stretch>
            <a:fillRect/>
          </a:stretch>
        </p:blipFill>
        <p:spPr>
          <a:xfrm>
            <a:off x="9860685" y="231054"/>
            <a:ext cx="1570759" cy="997238"/>
          </a:xfrm>
          <a:prstGeom prst="rect">
            <a:avLst/>
          </a:prstGeom>
        </p:spPr>
      </p:pic>
    </p:spTree>
    <p:extLst>
      <p:ext uri="{BB962C8B-B14F-4D97-AF65-F5344CB8AC3E}">
        <p14:creationId xmlns:p14="http://schemas.microsoft.com/office/powerpoint/2010/main" val="30094685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B82E1-93AC-0988-4D3E-7F8210C9CED7}"/>
              </a:ext>
            </a:extLst>
          </p:cNvPr>
          <p:cNvSpPr>
            <a:spLocks noGrp="1"/>
          </p:cNvSpPr>
          <p:nvPr>
            <p:ph type="title"/>
          </p:nvPr>
        </p:nvSpPr>
        <p:spPr>
          <a:xfrm>
            <a:off x="465666" y="226291"/>
            <a:ext cx="11269133" cy="990600"/>
          </a:xfrm>
        </p:spPr>
        <p:txBody>
          <a:bodyPr>
            <a:normAutofit/>
          </a:bodyPr>
          <a:lstStyle/>
          <a:p>
            <a:r>
              <a:rPr lang="en-US" sz="4000">
                <a:ea typeface="+mj-lt"/>
                <a:cs typeface="+mj-lt"/>
              </a:rPr>
              <a:t>General Interest: Licker Geospatial</a:t>
            </a:r>
            <a:endParaRPr lang="en-US" sz="4400">
              <a:cs typeface="Arial" panose="020B0604020202020204"/>
            </a:endParaRPr>
          </a:p>
        </p:txBody>
      </p:sp>
      <p:sp>
        <p:nvSpPr>
          <p:cNvPr id="3" name="Content Placeholder 2">
            <a:extLst>
              <a:ext uri="{FF2B5EF4-FFF2-40B4-BE49-F238E27FC236}">
                <a16:creationId xmlns:a16="http://schemas.microsoft.com/office/drawing/2014/main" id="{9D78CFB5-DB25-AEB4-8BF8-5CAEAEA4108F}"/>
              </a:ext>
            </a:extLst>
          </p:cNvPr>
          <p:cNvSpPr>
            <a:spLocks noGrp="1"/>
          </p:cNvSpPr>
          <p:nvPr>
            <p:ph idx="1"/>
          </p:nvPr>
        </p:nvSpPr>
        <p:spPr>
          <a:xfrm>
            <a:off x="465665" y="1600200"/>
            <a:ext cx="11286853" cy="4388589"/>
          </a:xfrm>
        </p:spPr>
        <p:txBody>
          <a:bodyPr vert="horz" lIns="91440" tIns="45720" rIns="91440" bIns="45720" rtlCol="0" anchor="t">
            <a:normAutofit fontScale="62500" lnSpcReduction="20000"/>
          </a:bodyPr>
          <a:lstStyle/>
          <a:p>
            <a:pPr marL="287020" indent="-287020">
              <a:lnSpc>
                <a:spcPct val="120000"/>
              </a:lnSpc>
              <a:buFont typeface="Arial"/>
              <a:buChar char="•"/>
            </a:pPr>
            <a:r>
              <a:rPr lang="en-US" b="1" i="1" dirty="0">
                <a:latin typeface="Arial"/>
                <a:cs typeface="Arial"/>
              </a:rPr>
              <a:t>What do we need know? </a:t>
            </a:r>
            <a:r>
              <a:rPr lang="en-US" dirty="0">
                <a:latin typeface="Arial"/>
                <a:cs typeface="Arial"/>
              </a:rPr>
              <a:t>Where are the intersecting spheres of gas use or low efficiency to target for benchmarking, retrofits or renewal. Organizing the TaNDM archetyping effort around policy effectiveness.     </a:t>
            </a:r>
          </a:p>
          <a:p>
            <a:pPr marL="287020" indent="-287020">
              <a:lnSpc>
                <a:spcPct val="120000"/>
              </a:lnSpc>
              <a:buFont typeface="Arial"/>
              <a:buChar char="•"/>
            </a:pPr>
            <a:r>
              <a:rPr lang="en-US" dirty="0">
                <a:latin typeface="Arial"/>
                <a:cs typeface="Arial"/>
              </a:rPr>
              <a:t>Currently building energy and emissions plans are created based on modelling data. The building energy modelling step is expensive. The </a:t>
            </a:r>
            <a:r>
              <a:rPr lang="en-US" b="1" dirty="0">
                <a:latin typeface="Arial"/>
                <a:cs typeface="Arial"/>
              </a:rPr>
              <a:t>development of a repeatable method</a:t>
            </a:r>
            <a:r>
              <a:rPr lang="en-US" dirty="0">
                <a:latin typeface="Arial"/>
                <a:cs typeface="Arial"/>
              </a:rPr>
              <a:t> by which measured data could be reliably obtained would free up more money for policy analysis and interpretation. </a:t>
            </a:r>
            <a:r>
              <a:rPr lang="en-US" b="1" dirty="0">
                <a:latin typeface="Arial"/>
                <a:cs typeface="Arial"/>
              </a:rPr>
              <a:t>Interest in seeing this scale to province-wide and then nation-wide. </a:t>
            </a:r>
            <a:r>
              <a:rPr lang="en-US" dirty="0">
                <a:latin typeface="Arial"/>
                <a:cs typeface="Arial"/>
              </a:rPr>
              <a:t>      </a:t>
            </a:r>
            <a:endParaRPr lang="en-US" dirty="0"/>
          </a:p>
          <a:p>
            <a:pPr marL="287020" indent="-287020">
              <a:lnSpc>
                <a:spcPct val="120000"/>
              </a:lnSpc>
              <a:buFont typeface="Arial"/>
              <a:buChar char="•"/>
            </a:pPr>
            <a:r>
              <a:rPr lang="en-US" dirty="0">
                <a:latin typeface="Arial"/>
                <a:cs typeface="Arial"/>
              </a:rPr>
              <a:t>General interest in refining the TaNDM method and building categories/archetypes to </a:t>
            </a:r>
            <a:r>
              <a:rPr lang="en-US" b="1" dirty="0">
                <a:latin typeface="Arial"/>
                <a:cs typeface="Arial"/>
              </a:rPr>
              <a:t>make it as policy-relevant as possible</a:t>
            </a:r>
            <a:r>
              <a:rPr lang="en-US" dirty="0">
                <a:latin typeface="Arial"/>
                <a:cs typeface="Arial"/>
              </a:rPr>
              <a:t>. Specific to electricity data, referencing the circuit or substation that data is on would be helpful to plan for building demand loading for EVs and shifts to heat pumps. Understanding where loads would have constraints would be useful for system peaking planning.    </a:t>
            </a:r>
            <a:endParaRPr lang="en-US" dirty="0"/>
          </a:p>
          <a:p>
            <a:pPr marL="287020" indent="-287020">
              <a:lnSpc>
                <a:spcPct val="120000"/>
              </a:lnSpc>
              <a:buFont typeface="Arial"/>
              <a:buChar char="•"/>
            </a:pPr>
            <a:r>
              <a:rPr lang="en-US" b="1" dirty="0">
                <a:latin typeface="Arial"/>
                <a:cs typeface="Arial"/>
              </a:rPr>
              <a:t>Collaborative research processes such as TaNDM are promising for understanding and refining methods</a:t>
            </a:r>
            <a:r>
              <a:rPr lang="en-US" dirty="0">
                <a:latin typeface="Arial"/>
                <a:cs typeface="Arial"/>
              </a:rPr>
              <a:t>. Specific interest in the parcel and assessment data matching process. Looking forward to a discussion to understand what others are doing and improve how the data is connected.   </a:t>
            </a:r>
            <a:endParaRPr lang="en-US" dirty="0"/>
          </a:p>
        </p:txBody>
      </p:sp>
      <p:sp>
        <p:nvSpPr>
          <p:cNvPr id="4" name="Slide Number Placeholder 3">
            <a:extLst>
              <a:ext uri="{FF2B5EF4-FFF2-40B4-BE49-F238E27FC236}">
                <a16:creationId xmlns:a16="http://schemas.microsoft.com/office/drawing/2014/main" id="{ABA1A927-2C77-C460-9B57-F454F8EA6A30}"/>
              </a:ext>
            </a:extLst>
          </p:cNvPr>
          <p:cNvSpPr>
            <a:spLocks noGrp="1"/>
          </p:cNvSpPr>
          <p:nvPr>
            <p:ph type="sldNum" sz="quarter" idx="12"/>
          </p:nvPr>
        </p:nvSpPr>
        <p:spPr/>
        <p:txBody>
          <a:bodyPr/>
          <a:lstStyle/>
          <a:p>
            <a:fld id="{8395A67B-D0FE-F448-80B1-1191BC67A3E6}" type="slidenum">
              <a:rPr lang="en-US" smtClean="0"/>
              <a:pPr/>
              <a:t>18</a:t>
            </a:fld>
            <a:endParaRPr lang="en-US"/>
          </a:p>
        </p:txBody>
      </p:sp>
      <p:pic>
        <p:nvPicPr>
          <p:cNvPr id="6" name="Picture 5" descr="A picture containing text&#10;&#10;Description automatically generated">
            <a:extLst>
              <a:ext uri="{FF2B5EF4-FFF2-40B4-BE49-F238E27FC236}">
                <a16:creationId xmlns:a16="http://schemas.microsoft.com/office/drawing/2014/main" id="{21D0849F-6E2F-0670-9579-96A5AC982898}"/>
              </a:ext>
            </a:extLst>
          </p:cNvPr>
          <p:cNvPicPr>
            <a:picLocks noChangeAspect="1"/>
          </p:cNvPicPr>
          <p:nvPr/>
        </p:nvPicPr>
        <p:blipFill>
          <a:blip r:embed="rId2"/>
          <a:stretch>
            <a:fillRect/>
          </a:stretch>
        </p:blipFill>
        <p:spPr>
          <a:xfrm>
            <a:off x="9574224" y="343333"/>
            <a:ext cx="2038350" cy="1114425"/>
          </a:xfrm>
          <a:prstGeom prst="rect">
            <a:avLst/>
          </a:prstGeom>
        </p:spPr>
      </p:pic>
    </p:spTree>
    <p:extLst>
      <p:ext uri="{BB962C8B-B14F-4D97-AF65-F5344CB8AC3E}">
        <p14:creationId xmlns:p14="http://schemas.microsoft.com/office/powerpoint/2010/main" val="14598305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54E73-2E66-DA76-A5C7-793E786031E2}"/>
              </a:ext>
            </a:extLst>
          </p:cNvPr>
          <p:cNvSpPr>
            <a:spLocks noGrp="1"/>
          </p:cNvSpPr>
          <p:nvPr>
            <p:ph type="title"/>
          </p:nvPr>
        </p:nvSpPr>
        <p:spPr>
          <a:xfrm>
            <a:off x="465666" y="272473"/>
            <a:ext cx="11269133" cy="990600"/>
          </a:xfrm>
        </p:spPr>
        <p:txBody>
          <a:bodyPr>
            <a:normAutofit/>
          </a:bodyPr>
          <a:lstStyle/>
          <a:p>
            <a:r>
              <a:rPr lang="en-CA" sz="4000">
                <a:ea typeface="+mj-lt"/>
                <a:cs typeface="+mj-lt"/>
              </a:rPr>
              <a:t> General Interest: OEE- DPAD</a:t>
            </a:r>
            <a:endParaRPr lang="en-US" sz="4000"/>
          </a:p>
        </p:txBody>
      </p:sp>
      <p:sp>
        <p:nvSpPr>
          <p:cNvPr id="3" name="Content Placeholder 2">
            <a:extLst>
              <a:ext uri="{FF2B5EF4-FFF2-40B4-BE49-F238E27FC236}">
                <a16:creationId xmlns:a16="http://schemas.microsoft.com/office/drawing/2014/main" id="{57F9E3ED-DE19-6D8C-8D9C-9033DF1D8487}"/>
              </a:ext>
            </a:extLst>
          </p:cNvPr>
          <p:cNvSpPr>
            <a:spLocks noGrp="1"/>
          </p:cNvSpPr>
          <p:nvPr>
            <p:ph idx="1"/>
          </p:nvPr>
        </p:nvSpPr>
        <p:spPr/>
        <p:txBody>
          <a:bodyPr vert="horz" lIns="91440" tIns="45720" rIns="91440" bIns="45720" rtlCol="0" anchor="t">
            <a:normAutofit/>
          </a:bodyPr>
          <a:lstStyle/>
          <a:p>
            <a:pPr marL="464820" lvl="1">
              <a:lnSpc>
                <a:spcPct val="100000"/>
              </a:lnSpc>
              <a:buFont typeface="Arial"/>
              <a:buChar char="•"/>
            </a:pPr>
            <a:r>
              <a:rPr lang="en-US">
                <a:latin typeface="Arial"/>
                <a:cs typeface="Arial"/>
              </a:rPr>
              <a:t>Better understanding of the method to generate/estimate and present energy use and GHG emissions data.</a:t>
            </a:r>
            <a:endParaRPr lang="en-US"/>
          </a:p>
          <a:p>
            <a:pPr marL="464820" lvl="1">
              <a:lnSpc>
                <a:spcPct val="100000"/>
              </a:lnSpc>
              <a:buFont typeface="Arial"/>
              <a:buChar char="•"/>
            </a:pPr>
            <a:r>
              <a:rPr lang="en-US">
                <a:latin typeface="Arial"/>
                <a:cs typeface="Arial"/>
              </a:rPr>
              <a:t>Potential use of (some components of) the method to improve the National Energy End-use Database (NEUD) in terms of data accuracy and granularity.</a:t>
            </a:r>
          </a:p>
          <a:p>
            <a:pPr marL="287020" indent="-287020"/>
            <a:endParaRPr lang="en-US"/>
          </a:p>
        </p:txBody>
      </p:sp>
      <p:sp>
        <p:nvSpPr>
          <p:cNvPr id="4" name="Slide Number Placeholder 3">
            <a:extLst>
              <a:ext uri="{FF2B5EF4-FFF2-40B4-BE49-F238E27FC236}">
                <a16:creationId xmlns:a16="http://schemas.microsoft.com/office/drawing/2014/main" id="{F88DE1F2-0A7C-41B8-0FAF-3E8B9C0AC411}"/>
              </a:ext>
            </a:extLst>
          </p:cNvPr>
          <p:cNvSpPr>
            <a:spLocks noGrp="1"/>
          </p:cNvSpPr>
          <p:nvPr>
            <p:ph type="sldNum" sz="quarter" idx="12"/>
          </p:nvPr>
        </p:nvSpPr>
        <p:spPr/>
        <p:txBody>
          <a:bodyPr/>
          <a:lstStyle/>
          <a:p>
            <a:fld id="{8395A67B-D0FE-F448-80B1-1191BC67A3E6}" type="slidenum">
              <a:rPr lang="en-US" smtClean="0"/>
              <a:pPr/>
              <a:t>19</a:t>
            </a:fld>
            <a:endParaRPr lang="en-US"/>
          </a:p>
        </p:txBody>
      </p:sp>
    </p:spTree>
    <p:extLst>
      <p:ext uri="{BB962C8B-B14F-4D97-AF65-F5344CB8AC3E}">
        <p14:creationId xmlns:p14="http://schemas.microsoft.com/office/powerpoint/2010/main" val="26038497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6B4DC-33A4-23A1-F0E5-A970FD76ADB0}"/>
              </a:ext>
            </a:extLst>
          </p:cNvPr>
          <p:cNvSpPr>
            <a:spLocks noGrp="1"/>
          </p:cNvSpPr>
          <p:nvPr>
            <p:ph type="title"/>
          </p:nvPr>
        </p:nvSpPr>
        <p:spPr/>
        <p:txBody>
          <a:bodyPr/>
          <a:lstStyle/>
          <a:p>
            <a:r>
              <a:rPr lang="en-CA" dirty="0"/>
              <a:t>Overview</a:t>
            </a:r>
          </a:p>
        </p:txBody>
      </p:sp>
      <p:sp>
        <p:nvSpPr>
          <p:cNvPr id="3" name="Content Placeholder 2">
            <a:extLst>
              <a:ext uri="{FF2B5EF4-FFF2-40B4-BE49-F238E27FC236}">
                <a16:creationId xmlns:a16="http://schemas.microsoft.com/office/drawing/2014/main" id="{FC19C230-62F3-16E2-EADA-194360CE3851}"/>
              </a:ext>
            </a:extLst>
          </p:cNvPr>
          <p:cNvSpPr>
            <a:spLocks noGrp="1"/>
          </p:cNvSpPr>
          <p:nvPr>
            <p:ph idx="1"/>
          </p:nvPr>
        </p:nvSpPr>
        <p:spPr/>
        <p:txBody>
          <a:bodyPr/>
          <a:lstStyle/>
          <a:p>
            <a:pPr>
              <a:lnSpc>
                <a:spcPct val="100000"/>
              </a:lnSpc>
              <a:buFont typeface="Arial" panose="020B0604020202020204" pitchFamily="34" charset="0"/>
              <a:buChar char="•"/>
            </a:pPr>
            <a:r>
              <a:rPr lang="en-CA" dirty="0"/>
              <a:t>Exercise explained in steering committee meeting with format </a:t>
            </a:r>
          </a:p>
          <a:p>
            <a:pPr lvl="1">
              <a:lnSpc>
                <a:spcPct val="100000"/>
              </a:lnSpc>
              <a:buFont typeface="Arial" panose="020B0604020202020204" pitchFamily="34" charset="0"/>
              <a:buChar char="•"/>
            </a:pPr>
            <a:r>
              <a:rPr lang="en-CA" dirty="0"/>
              <a:t>Longer list of questions discussed</a:t>
            </a:r>
          </a:p>
          <a:p>
            <a:pPr>
              <a:lnSpc>
                <a:spcPct val="100000"/>
              </a:lnSpc>
              <a:buFont typeface="Arial" panose="020B0604020202020204" pitchFamily="34" charset="0"/>
              <a:buChar char="•"/>
            </a:pPr>
            <a:r>
              <a:rPr lang="en-CA" dirty="0"/>
              <a:t>Follow-up email sent with format and a deadline</a:t>
            </a:r>
          </a:p>
          <a:p>
            <a:pPr lvl="1">
              <a:lnSpc>
                <a:spcPct val="100000"/>
              </a:lnSpc>
              <a:buFont typeface="Arial" panose="020B0604020202020204" pitchFamily="34" charset="0"/>
              <a:buChar char="•"/>
            </a:pPr>
            <a:r>
              <a:rPr lang="en-CA" dirty="0"/>
              <a:t>Some phone calls were scheduled to elicit responses from some members</a:t>
            </a:r>
          </a:p>
          <a:p>
            <a:pPr>
              <a:lnSpc>
                <a:spcPct val="100000"/>
              </a:lnSpc>
              <a:buFont typeface="Arial" panose="020B0604020202020204" pitchFamily="34" charset="0"/>
              <a:buChar char="•"/>
            </a:pPr>
            <a:r>
              <a:rPr lang="en-CA" dirty="0"/>
              <a:t>Results summarized on individual slides </a:t>
            </a:r>
          </a:p>
          <a:p>
            <a:pPr>
              <a:lnSpc>
                <a:spcPct val="100000"/>
              </a:lnSpc>
              <a:buFont typeface="Arial" panose="020B0604020202020204" pitchFamily="34" charset="0"/>
              <a:buChar char="•"/>
            </a:pPr>
            <a:r>
              <a:rPr lang="en-CA" dirty="0"/>
              <a:t>Content analysis to produce summary analysis and stakeholder diagram</a:t>
            </a:r>
          </a:p>
          <a:p>
            <a:pPr>
              <a:lnSpc>
                <a:spcPct val="100000"/>
              </a:lnSpc>
              <a:buFont typeface="Arial" panose="020B0604020202020204" pitchFamily="34" charset="0"/>
              <a:buChar char="•"/>
            </a:pPr>
            <a:r>
              <a:rPr lang="en-CA" dirty="0"/>
              <a:t>Results used to confirm project scope and objectives </a:t>
            </a:r>
          </a:p>
          <a:p>
            <a:pPr marL="0" indent="0">
              <a:buNone/>
            </a:pPr>
            <a:endParaRPr lang="en-CA" dirty="0"/>
          </a:p>
        </p:txBody>
      </p:sp>
      <p:sp>
        <p:nvSpPr>
          <p:cNvPr id="4" name="Slide Number Placeholder 3">
            <a:extLst>
              <a:ext uri="{FF2B5EF4-FFF2-40B4-BE49-F238E27FC236}">
                <a16:creationId xmlns:a16="http://schemas.microsoft.com/office/drawing/2014/main" id="{3AFB63B4-BBFD-AD46-CE4E-C5AB4E926C2B}"/>
              </a:ext>
            </a:extLst>
          </p:cNvPr>
          <p:cNvSpPr>
            <a:spLocks noGrp="1"/>
          </p:cNvSpPr>
          <p:nvPr>
            <p:ph type="sldNum" sz="quarter" idx="12"/>
          </p:nvPr>
        </p:nvSpPr>
        <p:spPr/>
        <p:txBody>
          <a:bodyPr/>
          <a:lstStyle/>
          <a:p>
            <a:fld id="{8395A67B-D0FE-F448-80B1-1191BC67A3E6}" type="slidenum">
              <a:rPr lang="en-US" smtClean="0"/>
              <a:pPr/>
              <a:t>2</a:t>
            </a:fld>
            <a:endParaRPr lang="en-US"/>
          </a:p>
        </p:txBody>
      </p:sp>
    </p:spTree>
    <p:extLst>
      <p:ext uri="{BB962C8B-B14F-4D97-AF65-F5344CB8AC3E}">
        <p14:creationId xmlns:p14="http://schemas.microsoft.com/office/powerpoint/2010/main" val="6616436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29C30-0F91-7350-F0D6-2D3D2FDC6915}"/>
              </a:ext>
            </a:extLst>
          </p:cNvPr>
          <p:cNvSpPr>
            <a:spLocks noGrp="1"/>
          </p:cNvSpPr>
          <p:nvPr>
            <p:ph type="title"/>
          </p:nvPr>
        </p:nvSpPr>
        <p:spPr>
          <a:xfrm>
            <a:off x="465666" y="295564"/>
            <a:ext cx="11269133" cy="990600"/>
          </a:xfrm>
        </p:spPr>
        <p:txBody>
          <a:bodyPr/>
          <a:lstStyle/>
          <a:p>
            <a:r>
              <a:rPr lang="en-CA" sz="4000">
                <a:cs typeface="Arial"/>
              </a:rPr>
              <a:t> General Interest: </a:t>
            </a:r>
            <a:r>
              <a:rPr lang="en-CA" sz="4000" err="1">
                <a:cs typeface="Arial"/>
              </a:rPr>
              <a:t>CanmetENERGY</a:t>
            </a:r>
            <a:r>
              <a:rPr lang="en-CA" sz="4000">
                <a:cs typeface="Arial"/>
              </a:rPr>
              <a:t>-Ottawa</a:t>
            </a:r>
            <a:endParaRPr lang="en-US" sz="4000"/>
          </a:p>
        </p:txBody>
      </p:sp>
      <p:sp>
        <p:nvSpPr>
          <p:cNvPr id="3" name="Content Placeholder 2">
            <a:extLst>
              <a:ext uri="{FF2B5EF4-FFF2-40B4-BE49-F238E27FC236}">
                <a16:creationId xmlns:a16="http://schemas.microsoft.com/office/drawing/2014/main" id="{A221CA2A-C706-A34A-4D29-0F699441CEB5}"/>
              </a:ext>
            </a:extLst>
          </p:cNvPr>
          <p:cNvSpPr>
            <a:spLocks noGrp="1"/>
          </p:cNvSpPr>
          <p:nvPr>
            <p:ph idx="1"/>
          </p:nvPr>
        </p:nvSpPr>
        <p:spPr/>
        <p:txBody>
          <a:bodyPr vert="horz" lIns="91440" tIns="45720" rIns="91440" bIns="45720" rtlCol="0" anchor="t">
            <a:normAutofit/>
          </a:bodyPr>
          <a:lstStyle/>
          <a:p>
            <a:pPr marL="287020" indent="-287020">
              <a:buFont typeface="Arial"/>
              <a:buChar char="•"/>
            </a:pPr>
            <a:r>
              <a:rPr lang="en-US" sz="2400">
                <a:latin typeface="Arial"/>
                <a:cs typeface="Arial"/>
              </a:rPr>
              <a:t>Publication of method, scripts and results from this iteration </a:t>
            </a:r>
          </a:p>
          <a:p>
            <a:pPr marL="287020" indent="-287020">
              <a:buFont typeface="Arial"/>
              <a:buChar char="•"/>
            </a:pPr>
            <a:r>
              <a:rPr lang="en-US" sz="2400">
                <a:latin typeface="Arial"/>
                <a:cs typeface="Arial"/>
              </a:rPr>
              <a:t>Scaling of method to province-wide and national scales to enable consistent, privacy-compliant and useful energy and emissions data on buildings to be open and accessible</a:t>
            </a:r>
          </a:p>
          <a:p>
            <a:pPr marL="287020" indent="-287020">
              <a:buFont typeface="Arial"/>
              <a:buChar char="•"/>
            </a:pPr>
            <a:r>
              <a:rPr lang="en-US" sz="2400">
                <a:latin typeface="Arial"/>
                <a:cs typeface="Arial"/>
              </a:rPr>
              <a:t>Data standardization and interoperability to shift level of effort on data acquisition and integration towards analysis and action</a:t>
            </a:r>
            <a:endParaRPr lang="en-US" sz="2400"/>
          </a:p>
          <a:p>
            <a:pPr marL="287020" indent="-287020">
              <a:buFont typeface="Arial"/>
              <a:buChar char="•"/>
            </a:pPr>
            <a:endParaRPr lang="en-US"/>
          </a:p>
          <a:p>
            <a:pPr marL="287020" indent="-287020">
              <a:buFont typeface="Arial"/>
              <a:buChar char="•"/>
            </a:pPr>
            <a:endParaRPr lang="en-US"/>
          </a:p>
          <a:p>
            <a:pPr marL="287020" indent="-287020">
              <a:buFont typeface="Arial"/>
              <a:buChar char="•"/>
            </a:pPr>
            <a:endParaRPr lang="en-US"/>
          </a:p>
          <a:p>
            <a:pPr marL="287020" indent="-287020">
              <a:buFont typeface="Arial"/>
              <a:buChar char="•"/>
            </a:pPr>
            <a:endParaRPr lang="en-US"/>
          </a:p>
        </p:txBody>
      </p:sp>
      <p:sp>
        <p:nvSpPr>
          <p:cNvPr id="4" name="Slide Number Placeholder 3">
            <a:extLst>
              <a:ext uri="{FF2B5EF4-FFF2-40B4-BE49-F238E27FC236}">
                <a16:creationId xmlns:a16="http://schemas.microsoft.com/office/drawing/2014/main" id="{2A237176-DF97-8C46-F149-4ACDD5FF44AC}"/>
              </a:ext>
            </a:extLst>
          </p:cNvPr>
          <p:cNvSpPr>
            <a:spLocks noGrp="1"/>
          </p:cNvSpPr>
          <p:nvPr>
            <p:ph type="sldNum" sz="quarter" idx="12"/>
          </p:nvPr>
        </p:nvSpPr>
        <p:spPr/>
        <p:txBody>
          <a:bodyPr/>
          <a:lstStyle/>
          <a:p>
            <a:fld id="{8395A67B-D0FE-F448-80B1-1191BC67A3E6}" type="slidenum">
              <a:rPr lang="en-US" smtClean="0"/>
              <a:pPr/>
              <a:t>20</a:t>
            </a:fld>
            <a:endParaRPr lang="en-US"/>
          </a:p>
        </p:txBody>
      </p:sp>
    </p:spTree>
    <p:extLst>
      <p:ext uri="{BB962C8B-B14F-4D97-AF65-F5344CB8AC3E}">
        <p14:creationId xmlns:p14="http://schemas.microsoft.com/office/powerpoint/2010/main" val="18763666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F2C3B-5FDA-489C-1F3A-D407BD03C1E6}"/>
              </a:ext>
            </a:extLst>
          </p:cNvPr>
          <p:cNvSpPr>
            <a:spLocks noGrp="1"/>
          </p:cNvSpPr>
          <p:nvPr>
            <p:ph type="title"/>
          </p:nvPr>
        </p:nvSpPr>
        <p:spPr>
          <a:xfrm>
            <a:off x="472594" y="2492477"/>
            <a:ext cx="11269133" cy="990600"/>
          </a:xfrm>
        </p:spPr>
        <p:txBody>
          <a:bodyPr/>
          <a:lstStyle/>
          <a:p>
            <a:pPr algn="ctr"/>
            <a:r>
              <a:rPr lang="en-CA" dirty="0"/>
              <a:t>Summary Analysis</a:t>
            </a:r>
          </a:p>
        </p:txBody>
      </p:sp>
      <p:sp>
        <p:nvSpPr>
          <p:cNvPr id="4" name="Slide Number Placeholder 3">
            <a:extLst>
              <a:ext uri="{FF2B5EF4-FFF2-40B4-BE49-F238E27FC236}">
                <a16:creationId xmlns:a16="http://schemas.microsoft.com/office/drawing/2014/main" id="{92076099-C845-0234-2A36-C86BB0E8BE34}"/>
              </a:ext>
            </a:extLst>
          </p:cNvPr>
          <p:cNvSpPr>
            <a:spLocks noGrp="1"/>
          </p:cNvSpPr>
          <p:nvPr>
            <p:ph type="sldNum" sz="quarter" idx="12"/>
          </p:nvPr>
        </p:nvSpPr>
        <p:spPr/>
        <p:txBody>
          <a:bodyPr/>
          <a:lstStyle/>
          <a:p>
            <a:fld id="{8395A67B-D0FE-F448-80B1-1191BC67A3E6}" type="slidenum">
              <a:rPr lang="en-US" smtClean="0"/>
              <a:pPr/>
              <a:t>21</a:t>
            </a:fld>
            <a:endParaRPr lang="en-US"/>
          </a:p>
        </p:txBody>
      </p:sp>
    </p:spTree>
    <p:extLst>
      <p:ext uri="{BB962C8B-B14F-4D97-AF65-F5344CB8AC3E}">
        <p14:creationId xmlns:p14="http://schemas.microsoft.com/office/powerpoint/2010/main" val="42242428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8A47-A3C7-E227-AD59-AB215FE48A9D}"/>
              </a:ext>
            </a:extLst>
          </p:cNvPr>
          <p:cNvSpPr>
            <a:spLocks noGrp="1"/>
          </p:cNvSpPr>
          <p:nvPr>
            <p:ph type="title"/>
          </p:nvPr>
        </p:nvSpPr>
        <p:spPr>
          <a:xfrm>
            <a:off x="472594" y="149470"/>
            <a:ext cx="11269133" cy="990600"/>
          </a:xfrm>
        </p:spPr>
        <p:txBody>
          <a:bodyPr/>
          <a:lstStyle/>
          <a:p>
            <a:r>
              <a:rPr lang="en-CA" dirty="0"/>
              <a:t>User Story Exercise Summary 1/2</a:t>
            </a:r>
          </a:p>
        </p:txBody>
      </p:sp>
      <p:sp>
        <p:nvSpPr>
          <p:cNvPr id="3" name="Content Placeholder 2">
            <a:extLst>
              <a:ext uri="{FF2B5EF4-FFF2-40B4-BE49-F238E27FC236}">
                <a16:creationId xmlns:a16="http://schemas.microsoft.com/office/drawing/2014/main" id="{5FEE784F-C2B9-F95C-FF33-4FFB45BF432B}"/>
              </a:ext>
            </a:extLst>
          </p:cNvPr>
          <p:cNvSpPr>
            <a:spLocks noGrp="1"/>
          </p:cNvSpPr>
          <p:nvPr>
            <p:ph idx="1"/>
          </p:nvPr>
        </p:nvSpPr>
        <p:spPr>
          <a:xfrm>
            <a:off x="465665" y="1140070"/>
            <a:ext cx="11269133" cy="4988168"/>
          </a:xfrm>
        </p:spPr>
        <p:txBody>
          <a:bodyPr>
            <a:normAutofit fontScale="85000" lnSpcReduction="20000"/>
          </a:bodyPr>
          <a:lstStyle/>
          <a:p>
            <a:pPr marL="0" indent="0" algn="l" rtl="0" fontAlgn="base">
              <a:buNone/>
            </a:pPr>
            <a:r>
              <a:rPr lang="en-US" sz="1900" b="1" i="0" dirty="0">
                <a:solidFill>
                  <a:srgbClr val="000000"/>
                </a:solidFill>
                <a:effectLst/>
                <a:latin typeface="Calibri" panose="020F0502020204030204" pitchFamily="34" charset="0"/>
              </a:rPr>
              <a:t>Pain points</a:t>
            </a:r>
            <a:r>
              <a:rPr lang="en-US" sz="1900" b="0" i="0" dirty="0">
                <a:solidFill>
                  <a:srgbClr val="000000"/>
                </a:solidFill>
                <a:effectLst/>
                <a:latin typeface="Calibri" panose="020F0502020204030204" pitchFamily="34" charset="0"/>
              </a:rPr>
              <a:t>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Considerable effort goes into to collecting data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Decisions based on a patchwork of data stemming from available datasets, reports </a:t>
            </a:r>
            <a:r>
              <a:rPr lang="en-US" sz="1900" b="0" i="0" dirty="0" err="1">
                <a:solidFill>
                  <a:srgbClr val="000000"/>
                </a:solidFill>
                <a:effectLst/>
                <a:latin typeface="Calibri" panose="020F0502020204030204" pitchFamily="34" charset="0"/>
              </a:rPr>
              <a:t>etc</a:t>
            </a:r>
            <a:r>
              <a:rPr lang="en-US" sz="1900" b="0" i="0" dirty="0">
                <a:solidFill>
                  <a:srgbClr val="000000"/>
                </a:solidFill>
                <a:effectLst/>
                <a:latin typeface="Calibri" panose="020F0502020204030204" pitchFamily="34" charset="0"/>
              </a:rPr>
              <a:t>…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The data that is available is at too high a spatial scale for effective planning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The data that is available is not available spatially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The federal government receives requests for municipal-scale data, but can’t downscale existing survey datasets</a:t>
            </a:r>
            <a:r>
              <a:rPr lang="en-US" sz="1900" b="1" i="0" dirty="0">
                <a:solidFill>
                  <a:srgbClr val="000000"/>
                </a:solidFill>
                <a:effectLst/>
                <a:latin typeface="Calibri" panose="020F0502020204030204" pitchFamily="34" charset="0"/>
              </a:rPr>
              <a:t>*</a:t>
            </a:r>
            <a:r>
              <a:rPr lang="en-US" sz="1900" b="0" i="0" dirty="0">
                <a:solidFill>
                  <a:srgbClr val="000000"/>
                </a:solidFill>
                <a:effectLst/>
                <a:latin typeface="Calibri" panose="020F0502020204030204" pitchFamily="34" charset="0"/>
              </a:rPr>
              <a:t>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Current wasted effort on modelling; degree of uncertainty around accuracy </a:t>
            </a:r>
          </a:p>
          <a:p>
            <a:pPr marL="0" indent="0" algn="l" rtl="0" fontAlgn="base">
              <a:buNone/>
            </a:pPr>
            <a:r>
              <a:rPr lang="en-US" sz="1900" b="1" i="0" dirty="0">
                <a:solidFill>
                  <a:srgbClr val="000000"/>
                </a:solidFill>
                <a:effectLst/>
                <a:latin typeface="Calibri" panose="020F0502020204030204" pitchFamily="34" charset="0"/>
              </a:rPr>
              <a:t>Many use cases for the same/similar data:</a:t>
            </a:r>
            <a:r>
              <a:rPr lang="en-US" sz="1900" b="0" i="0" dirty="0">
                <a:solidFill>
                  <a:srgbClr val="000000"/>
                </a:solidFill>
                <a:effectLst/>
                <a:latin typeface="Calibri" panose="020F0502020204030204" pitchFamily="34" charset="0"/>
              </a:rPr>
              <a:t>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Model validation (x3)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Community energy planning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Provincial policy  </a:t>
            </a:r>
          </a:p>
          <a:p>
            <a:pPr algn="l" rtl="0" fontAlgn="base">
              <a:buFont typeface="Arial" panose="020B0604020202020204" pitchFamily="34" charset="0"/>
              <a:buChar char="•"/>
            </a:pPr>
            <a:r>
              <a:rPr lang="en-US" sz="1900" b="0" i="0" dirty="0" err="1">
                <a:solidFill>
                  <a:srgbClr val="000000"/>
                </a:solidFill>
                <a:effectLst/>
                <a:latin typeface="Calibri" panose="020F0502020204030204" pitchFamily="34" charset="0"/>
              </a:rPr>
              <a:t>CleanBC</a:t>
            </a:r>
            <a:r>
              <a:rPr lang="en-US" sz="1900" b="0" i="0" dirty="0">
                <a:solidFill>
                  <a:srgbClr val="000000"/>
                </a:solidFill>
                <a:effectLst/>
                <a:latin typeface="Calibri" panose="020F0502020204030204" pitchFamily="34" charset="0"/>
              </a:rPr>
              <a:t>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Retrofit codes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Electricity system planning  </a:t>
            </a:r>
          </a:p>
          <a:p>
            <a:pPr algn="l" rtl="0" fontAlgn="base">
              <a:buFont typeface="Arial" panose="020B0604020202020204" pitchFamily="34" charset="0"/>
              <a:buChar char="•"/>
            </a:pPr>
            <a:r>
              <a:rPr lang="en-US" sz="1900" b="0" i="0" dirty="0">
                <a:solidFill>
                  <a:srgbClr val="000000"/>
                </a:solidFill>
                <a:effectLst/>
                <a:latin typeface="Calibri" panose="020F0502020204030204" pitchFamily="34" charset="0"/>
              </a:rPr>
              <a:t>EV charging planning        							</a:t>
            </a:r>
          </a:p>
          <a:p>
            <a:pPr marL="0" indent="0" algn="l" rtl="0" fontAlgn="base">
              <a:buNone/>
            </a:pPr>
            <a:r>
              <a:rPr lang="en-US" sz="1900" dirty="0">
                <a:solidFill>
                  <a:srgbClr val="000000"/>
                </a:solidFill>
                <a:latin typeface="Calibri" panose="020F0502020204030204" pitchFamily="34" charset="0"/>
              </a:rPr>
              <a:t>			</a:t>
            </a:r>
            <a:r>
              <a:rPr lang="en-US" sz="1600" b="1" i="0" dirty="0">
                <a:solidFill>
                  <a:srgbClr val="000000"/>
                </a:solidFill>
                <a:effectLst/>
                <a:latin typeface="Calibri" panose="020F0502020204030204" pitchFamily="34" charset="0"/>
              </a:rPr>
              <a:t>*</a:t>
            </a:r>
            <a:r>
              <a:rPr lang="en-US" sz="1600" b="0" i="0" dirty="0">
                <a:solidFill>
                  <a:srgbClr val="000000"/>
                </a:solidFill>
                <a:effectLst/>
                <a:latin typeface="Calibri" panose="020F0502020204030204" pitchFamily="34" charset="0"/>
              </a:rPr>
              <a:t>Note: that this has been done by SSG in the </a:t>
            </a:r>
            <a:r>
              <a:rPr lang="en-US" sz="1600" b="0" i="0" u="sng" strike="noStrike" dirty="0">
                <a:solidFill>
                  <a:srgbClr val="0563C1"/>
                </a:solidFill>
                <a:effectLst/>
                <a:latin typeface="Calibri" panose="020F0502020204030204" pitchFamily="34" charset="0"/>
                <a:hlinkClick r:id="rId2"/>
              </a:rPr>
              <a:t>MEED database</a:t>
            </a:r>
            <a:r>
              <a:rPr lang="en-US" sz="1600" b="0" i="0" dirty="0">
                <a:solidFill>
                  <a:srgbClr val="000000"/>
                </a:solidFill>
                <a:effectLst/>
                <a:latin typeface="Calibri" panose="020F0502020204030204" pitchFamily="34" charset="0"/>
              </a:rPr>
              <a:t>, although accuracy has not been validated </a:t>
            </a:r>
          </a:p>
          <a:p>
            <a:pPr marL="0" indent="0" algn="l" rtl="0" fontAlgn="base">
              <a:buNone/>
            </a:pPr>
            <a:endParaRPr lang="en-US" sz="1900" b="0" i="0" dirty="0">
              <a:solidFill>
                <a:srgbClr val="000000"/>
              </a:solidFill>
              <a:effectLst/>
              <a:latin typeface="Calibri" panose="020F0502020204030204" pitchFamily="34" charset="0"/>
            </a:endParaRPr>
          </a:p>
          <a:p>
            <a:pPr>
              <a:buFont typeface="Arial" panose="020B0604020202020204" pitchFamily="34" charset="0"/>
              <a:buChar char="•"/>
            </a:pPr>
            <a:endParaRPr lang="en-CA" dirty="0"/>
          </a:p>
        </p:txBody>
      </p:sp>
      <p:sp>
        <p:nvSpPr>
          <p:cNvPr id="4" name="Slide Number Placeholder 3">
            <a:extLst>
              <a:ext uri="{FF2B5EF4-FFF2-40B4-BE49-F238E27FC236}">
                <a16:creationId xmlns:a16="http://schemas.microsoft.com/office/drawing/2014/main" id="{F1657C93-E57D-A441-08EE-5A39879EDC4D}"/>
              </a:ext>
            </a:extLst>
          </p:cNvPr>
          <p:cNvSpPr>
            <a:spLocks noGrp="1"/>
          </p:cNvSpPr>
          <p:nvPr>
            <p:ph type="sldNum" sz="quarter" idx="12"/>
          </p:nvPr>
        </p:nvSpPr>
        <p:spPr/>
        <p:txBody>
          <a:bodyPr/>
          <a:lstStyle/>
          <a:p>
            <a:fld id="{8395A67B-D0FE-F448-80B1-1191BC67A3E6}" type="slidenum">
              <a:rPr lang="en-US" smtClean="0"/>
              <a:pPr/>
              <a:t>22</a:t>
            </a:fld>
            <a:endParaRPr lang="en-US"/>
          </a:p>
        </p:txBody>
      </p:sp>
      <p:pic>
        <p:nvPicPr>
          <p:cNvPr id="13" name="Picture 12" descr="Text, icon&#10;&#10;Description automatically generated with medium confidence">
            <a:extLst>
              <a:ext uri="{FF2B5EF4-FFF2-40B4-BE49-F238E27FC236}">
                <a16:creationId xmlns:a16="http://schemas.microsoft.com/office/drawing/2014/main" id="{687D5C3C-0038-E15D-1D6F-604B59E69EB4}"/>
              </a:ext>
            </a:extLst>
          </p:cNvPr>
          <p:cNvPicPr>
            <a:picLocks noChangeAspect="1"/>
          </p:cNvPicPr>
          <p:nvPr/>
        </p:nvPicPr>
        <p:blipFill rotWithShape="1">
          <a:blip r:embed="rId3"/>
          <a:srcRect l="385" t="21086" r="-385" b="16757"/>
          <a:stretch/>
        </p:blipFill>
        <p:spPr>
          <a:xfrm>
            <a:off x="9388560" y="228599"/>
            <a:ext cx="2360096" cy="1577831"/>
          </a:xfrm>
          <a:prstGeom prst="rect">
            <a:avLst/>
          </a:prstGeom>
        </p:spPr>
      </p:pic>
      <p:sp>
        <p:nvSpPr>
          <p:cNvPr id="14" name="TextBox 13">
            <a:extLst>
              <a:ext uri="{FF2B5EF4-FFF2-40B4-BE49-F238E27FC236}">
                <a16:creationId xmlns:a16="http://schemas.microsoft.com/office/drawing/2014/main" id="{65D08D0E-3B97-B10B-F1FD-9E58B93C0071}"/>
              </a:ext>
            </a:extLst>
          </p:cNvPr>
          <p:cNvSpPr txBox="1"/>
          <p:nvPr/>
        </p:nvSpPr>
        <p:spPr>
          <a:xfrm>
            <a:off x="7389072" y="3767328"/>
            <a:ext cx="3998976" cy="1600438"/>
          </a:xfrm>
          <a:prstGeom prst="rect">
            <a:avLst/>
          </a:prstGeom>
          <a:noFill/>
          <a:ln>
            <a:solidFill>
              <a:schemeClr val="tx2"/>
            </a:solidFill>
          </a:ln>
        </p:spPr>
        <p:txBody>
          <a:bodyPr wrap="square" rtlCol="0">
            <a:spAutoFit/>
          </a:bodyPr>
          <a:lstStyle/>
          <a:p>
            <a:r>
              <a:rPr lang="en-CA" sz="1400" dirty="0">
                <a:latin typeface="Calibri" panose="020F0502020204030204" pitchFamily="34" charset="0"/>
                <a:cs typeface="Calibri" panose="020F0502020204030204" pitchFamily="34" charset="0"/>
              </a:rPr>
              <a:t>See the final draft summary on Teams in the User Story Exercise folder:  </a:t>
            </a:r>
            <a:r>
              <a:rPr lang="en-CA" sz="1400" dirty="0">
                <a:latin typeface="Calibri" panose="020F0502020204030204" pitchFamily="34" charset="0"/>
                <a:cs typeface="Calibri" panose="020F0502020204030204" pitchFamily="34" charset="0"/>
                <a:hlinkClick r:id="rId4"/>
              </a:rPr>
              <a:t>https://bcgov.sharepoint.com/:w:/r/teams/05107/Shared%20Documents/General/User%20Story%20Exercise/User%20Story%20Exercise-SummaryDRAFT-06052022.docx?d=w7dc2f3bb17c74b3591521770f9291040&amp;csf=1&amp;web=1&amp;e=1tIyzp</a:t>
            </a:r>
            <a:endParaRPr lang="en-CA" sz="1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467455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58A47-A3C7-E227-AD59-AB215FE48A9D}"/>
              </a:ext>
            </a:extLst>
          </p:cNvPr>
          <p:cNvSpPr>
            <a:spLocks noGrp="1"/>
          </p:cNvSpPr>
          <p:nvPr>
            <p:ph type="title"/>
          </p:nvPr>
        </p:nvSpPr>
        <p:spPr>
          <a:xfrm>
            <a:off x="472594" y="149470"/>
            <a:ext cx="11269133" cy="990600"/>
          </a:xfrm>
        </p:spPr>
        <p:txBody>
          <a:bodyPr/>
          <a:lstStyle/>
          <a:p>
            <a:r>
              <a:rPr lang="en-CA" dirty="0"/>
              <a:t>User Story Exercise Summary 2/2</a:t>
            </a:r>
          </a:p>
        </p:txBody>
      </p:sp>
      <p:sp>
        <p:nvSpPr>
          <p:cNvPr id="3" name="Content Placeholder 2">
            <a:extLst>
              <a:ext uri="{FF2B5EF4-FFF2-40B4-BE49-F238E27FC236}">
                <a16:creationId xmlns:a16="http://schemas.microsoft.com/office/drawing/2014/main" id="{5FEE784F-C2B9-F95C-FF33-4FFB45BF432B}"/>
              </a:ext>
            </a:extLst>
          </p:cNvPr>
          <p:cNvSpPr>
            <a:spLocks noGrp="1"/>
          </p:cNvSpPr>
          <p:nvPr>
            <p:ph idx="1"/>
          </p:nvPr>
        </p:nvSpPr>
        <p:spPr>
          <a:xfrm>
            <a:off x="465665" y="1140070"/>
            <a:ext cx="11269133" cy="4689230"/>
          </a:xfrm>
        </p:spPr>
        <p:txBody>
          <a:bodyPr>
            <a:normAutofit/>
          </a:bodyPr>
          <a:lstStyle/>
          <a:p>
            <a:pPr marL="0" indent="0" algn="l" rtl="0" fontAlgn="base">
              <a:buNone/>
            </a:pPr>
            <a:r>
              <a:rPr lang="en-US" sz="1600" b="1" i="0" dirty="0">
                <a:solidFill>
                  <a:srgbClr val="000000"/>
                </a:solidFill>
                <a:effectLst/>
                <a:latin typeface="Calibri" panose="020F0502020204030204" pitchFamily="34" charset="0"/>
              </a:rPr>
              <a:t>Broad need for buildings and energy data across all parties</a:t>
            </a:r>
            <a:r>
              <a:rPr lang="en-US" sz="1600" b="0" i="0" dirty="0">
                <a:solidFill>
                  <a:srgbClr val="000000"/>
                </a:solidFill>
                <a:effectLst/>
                <a:latin typeface="Calibri" panose="020F0502020204030204" pitchFamily="34" charset="0"/>
              </a:rPr>
              <a:t> </a:t>
            </a:r>
          </a:p>
          <a:p>
            <a:pPr algn="l" rtl="0" fontAlgn="base">
              <a:buFont typeface="Arial" panose="020B0604020202020204" pitchFamily="34" charset="0"/>
              <a:buChar char="•"/>
            </a:pPr>
            <a:r>
              <a:rPr lang="en-US" sz="1600" b="0" i="0" dirty="0">
                <a:solidFill>
                  <a:srgbClr val="000000"/>
                </a:solidFill>
                <a:effectLst/>
                <a:latin typeface="Calibri" panose="020F0502020204030204" pitchFamily="34" charset="0"/>
              </a:rPr>
              <a:t>Many more stakeholders than anticipated expressed interest in using the data this iteration of </a:t>
            </a:r>
            <a:r>
              <a:rPr lang="en-US" sz="1600" b="0" i="0" dirty="0" err="1">
                <a:solidFill>
                  <a:srgbClr val="000000"/>
                </a:solidFill>
                <a:effectLst/>
                <a:latin typeface="Calibri" panose="020F0502020204030204" pitchFamily="34" charset="0"/>
              </a:rPr>
              <a:t>TaNDM</a:t>
            </a:r>
            <a:r>
              <a:rPr lang="en-US" sz="1600" b="0" i="0" dirty="0">
                <a:solidFill>
                  <a:srgbClr val="000000"/>
                </a:solidFill>
                <a:effectLst/>
                <a:latin typeface="Calibri" panose="020F0502020204030204" pitchFamily="34" charset="0"/>
              </a:rPr>
              <a:t>  </a:t>
            </a:r>
          </a:p>
          <a:p>
            <a:pPr algn="l" rtl="0" fontAlgn="base">
              <a:buFont typeface="Arial" panose="020B0604020202020204" pitchFamily="34" charset="0"/>
              <a:buChar char="•"/>
            </a:pPr>
            <a:r>
              <a:rPr lang="en-US" sz="1600" b="0" i="0" dirty="0">
                <a:solidFill>
                  <a:srgbClr val="000000"/>
                </a:solidFill>
                <a:effectLst/>
                <a:latin typeface="Calibri" panose="020F0502020204030204" pitchFamily="34" charset="0"/>
              </a:rPr>
              <a:t>Interest expressed in granular building scale data but </a:t>
            </a:r>
            <a:r>
              <a:rPr lang="en-US" sz="1600" b="0" i="1" dirty="0">
                <a:solidFill>
                  <a:srgbClr val="000000"/>
                </a:solidFill>
                <a:effectLst/>
                <a:latin typeface="Calibri" panose="020F0502020204030204" pitchFamily="34" charset="0"/>
              </a:rPr>
              <a:t>“Aggregated data would still be helpful if categorized to enable analysis and defendable assumptions”</a:t>
            </a:r>
            <a:r>
              <a:rPr lang="en-US" sz="1600" b="0" i="0" dirty="0">
                <a:solidFill>
                  <a:srgbClr val="000000"/>
                </a:solidFill>
                <a:effectLst/>
                <a:latin typeface="Calibri" panose="020F0502020204030204" pitchFamily="34" charset="0"/>
              </a:rPr>
              <a:t> </a:t>
            </a:r>
          </a:p>
          <a:p>
            <a:pPr algn="l" rtl="0" fontAlgn="base">
              <a:buFont typeface="Arial" panose="020B0604020202020204" pitchFamily="34" charset="0"/>
              <a:buChar char="•"/>
            </a:pPr>
            <a:r>
              <a:rPr lang="en-US" sz="1600" b="0" i="0" dirty="0">
                <a:solidFill>
                  <a:srgbClr val="000000"/>
                </a:solidFill>
                <a:effectLst/>
                <a:latin typeface="Calibri" panose="020F0502020204030204" pitchFamily="34" charset="0"/>
              </a:rPr>
              <a:t>Interest also expressed in learning the methodology for potential future application </a:t>
            </a:r>
          </a:p>
          <a:p>
            <a:pPr marL="0" indent="0" algn="l" rtl="0" fontAlgn="base">
              <a:buNone/>
            </a:pPr>
            <a:r>
              <a:rPr lang="en-US" sz="1600" b="1" i="0" dirty="0">
                <a:solidFill>
                  <a:srgbClr val="000000"/>
                </a:solidFill>
                <a:effectLst/>
                <a:latin typeface="Calibri" panose="020F0502020204030204" pitchFamily="34" charset="0"/>
              </a:rPr>
              <a:t>Efficiency and effectiveness in repeatable method of obtaining [properly categorized] measured energy data</a:t>
            </a:r>
            <a:r>
              <a:rPr lang="en-US" sz="1600" b="0" i="0" dirty="0">
                <a:solidFill>
                  <a:srgbClr val="000000"/>
                </a:solidFill>
                <a:effectLst/>
                <a:latin typeface="Calibri" panose="020F0502020204030204" pitchFamily="34" charset="0"/>
              </a:rPr>
              <a:t> </a:t>
            </a:r>
          </a:p>
          <a:p>
            <a:pPr algn="l" rtl="0" fontAlgn="base">
              <a:buFont typeface="Arial" panose="020B0604020202020204" pitchFamily="34" charset="0"/>
              <a:buChar char="•"/>
            </a:pPr>
            <a:r>
              <a:rPr lang="en-US" sz="1600" b="0" i="0" dirty="0">
                <a:solidFill>
                  <a:srgbClr val="000000"/>
                </a:solidFill>
                <a:effectLst/>
                <a:latin typeface="Calibri" panose="020F0502020204030204" pitchFamily="34" charset="0"/>
              </a:rPr>
              <a:t>Would enable a shift resources to policy analysis, interpretation and implementation.  </a:t>
            </a:r>
          </a:p>
          <a:p>
            <a:pPr algn="l" rtl="0" fontAlgn="base">
              <a:buFont typeface="Arial" panose="020B0604020202020204" pitchFamily="34" charset="0"/>
              <a:buChar char="•"/>
            </a:pPr>
            <a:r>
              <a:rPr lang="en-US" sz="1600" b="0" i="0" dirty="0">
                <a:solidFill>
                  <a:srgbClr val="000000"/>
                </a:solidFill>
                <a:effectLst/>
                <a:latin typeface="Calibri" panose="020F0502020204030204" pitchFamily="34" charset="0"/>
              </a:rPr>
              <a:t>Important to make revised method as policy-relevant as possible </a:t>
            </a:r>
          </a:p>
          <a:p>
            <a:pPr algn="l" rtl="0" fontAlgn="base">
              <a:buFont typeface="Arial" panose="020B0604020202020204" pitchFamily="34" charset="0"/>
              <a:buChar char="•"/>
            </a:pPr>
            <a:r>
              <a:rPr lang="en-US" sz="1600" b="0" i="0" dirty="0" err="1">
                <a:solidFill>
                  <a:srgbClr val="000000"/>
                </a:solidFill>
                <a:effectLst/>
                <a:latin typeface="Calibri" panose="020F0502020204030204" pitchFamily="34" charset="0"/>
              </a:rPr>
              <a:t>NRCan</a:t>
            </a:r>
            <a:r>
              <a:rPr lang="en-US" sz="1600" b="0" i="0" dirty="0">
                <a:solidFill>
                  <a:srgbClr val="000000"/>
                </a:solidFill>
                <a:effectLst/>
                <a:latin typeface="Calibri" panose="020F0502020204030204" pitchFamily="34" charset="0"/>
              </a:rPr>
              <a:t> made explicit the interest to open-source the </a:t>
            </a:r>
            <a:r>
              <a:rPr lang="en-US" sz="1600" b="0" i="0" dirty="0" err="1">
                <a:solidFill>
                  <a:srgbClr val="000000"/>
                </a:solidFill>
                <a:effectLst/>
                <a:latin typeface="Calibri" panose="020F0502020204030204" pitchFamily="34" charset="0"/>
              </a:rPr>
              <a:t>TaNDM</a:t>
            </a:r>
            <a:r>
              <a:rPr lang="en-US" sz="1600" b="0" i="0" dirty="0">
                <a:solidFill>
                  <a:srgbClr val="000000"/>
                </a:solidFill>
                <a:effectLst/>
                <a:latin typeface="Calibri" panose="020F0502020204030204" pitchFamily="34" charset="0"/>
              </a:rPr>
              <a:t> method and publish results  </a:t>
            </a:r>
          </a:p>
          <a:p>
            <a:pPr marL="0" indent="0" algn="l" rtl="0" fontAlgn="base">
              <a:buNone/>
            </a:pPr>
            <a:r>
              <a:rPr lang="en-US" sz="1600" b="1" i="0" dirty="0">
                <a:solidFill>
                  <a:srgbClr val="000000"/>
                </a:solidFill>
                <a:effectLst/>
                <a:latin typeface="Calibri" panose="020F0502020204030204" pitchFamily="34" charset="0"/>
              </a:rPr>
              <a:t>Ambitions to scale to province and nation-wide </a:t>
            </a:r>
            <a:r>
              <a:rPr lang="en-US" sz="1600" b="0" i="0" dirty="0">
                <a:solidFill>
                  <a:srgbClr val="000000"/>
                </a:solidFill>
                <a:effectLst/>
                <a:latin typeface="Calibri" panose="020F0502020204030204" pitchFamily="34" charset="0"/>
              </a:rPr>
              <a:t> </a:t>
            </a:r>
          </a:p>
          <a:p>
            <a:pPr algn="l" rtl="0" fontAlgn="base">
              <a:buFont typeface="Arial" panose="020B0604020202020204" pitchFamily="34" charset="0"/>
              <a:buChar char="•"/>
            </a:pPr>
            <a:r>
              <a:rPr lang="en-US" sz="1600" b="0" i="0" dirty="0">
                <a:solidFill>
                  <a:srgbClr val="000000"/>
                </a:solidFill>
                <a:effectLst/>
                <a:latin typeface="Calibri" panose="020F0502020204030204" pitchFamily="34" charset="0"/>
              </a:rPr>
              <a:t>Opportunity this iteration for </a:t>
            </a:r>
            <a:r>
              <a:rPr lang="en-US" sz="1600" b="0" i="0" dirty="0" err="1">
                <a:solidFill>
                  <a:srgbClr val="000000"/>
                </a:solidFill>
                <a:effectLst/>
                <a:latin typeface="Calibri" panose="020F0502020204030204" pitchFamily="34" charset="0"/>
              </a:rPr>
              <a:t>GeoBC</a:t>
            </a:r>
            <a:r>
              <a:rPr lang="en-US" sz="1600" b="0" i="0" dirty="0">
                <a:solidFill>
                  <a:srgbClr val="000000"/>
                </a:solidFill>
                <a:effectLst/>
                <a:latin typeface="Calibri" panose="020F0502020204030204" pitchFamily="34" charset="0"/>
              </a:rPr>
              <a:t> to build prototype for holding the data spatially, could enable scaling province-wide  </a:t>
            </a:r>
          </a:p>
          <a:p>
            <a:pPr algn="l" rtl="0" fontAlgn="base">
              <a:buFont typeface="Arial" panose="020B0604020202020204" pitchFamily="34" charset="0"/>
              <a:buChar char="•"/>
            </a:pPr>
            <a:endParaRPr lang="en-US" sz="1800" b="0" i="0" dirty="0">
              <a:solidFill>
                <a:srgbClr val="000000"/>
              </a:solidFill>
              <a:effectLst/>
              <a:latin typeface="Calibri" panose="020F0502020204030204" pitchFamily="34" charset="0"/>
            </a:endParaRPr>
          </a:p>
          <a:p>
            <a:pPr marL="0" indent="0" algn="l" rtl="0" fontAlgn="base">
              <a:buNone/>
            </a:pPr>
            <a:endParaRPr lang="en-US" sz="1800" b="0" i="0" dirty="0">
              <a:solidFill>
                <a:srgbClr val="000000"/>
              </a:solidFill>
              <a:effectLst/>
              <a:latin typeface="Calibri" panose="020F0502020204030204" pitchFamily="34" charset="0"/>
            </a:endParaRPr>
          </a:p>
          <a:p>
            <a:pPr>
              <a:buFont typeface="Arial" panose="020B0604020202020204" pitchFamily="34" charset="0"/>
              <a:buChar char="•"/>
            </a:pPr>
            <a:endParaRPr lang="en-CA" dirty="0"/>
          </a:p>
        </p:txBody>
      </p:sp>
      <p:sp>
        <p:nvSpPr>
          <p:cNvPr id="4" name="Slide Number Placeholder 3">
            <a:extLst>
              <a:ext uri="{FF2B5EF4-FFF2-40B4-BE49-F238E27FC236}">
                <a16:creationId xmlns:a16="http://schemas.microsoft.com/office/drawing/2014/main" id="{F1657C93-E57D-A441-08EE-5A39879EDC4D}"/>
              </a:ext>
            </a:extLst>
          </p:cNvPr>
          <p:cNvSpPr>
            <a:spLocks noGrp="1"/>
          </p:cNvSpPr>
          <p:nvPr>
            <p:ph type="sldNum" sz="quarter" idx="12"/>
          </p:nvPr>
        </p:nvSpPr>
        <p:spPr/>
        <p:txBody>
          <a:bodyPr/>
          <a:lstStyle/>
          <a:p>
            <a:fld id="{8395A67B-D0FE-F448-80B1-1191BC67A3E6}" type="slidenum">
              <a:rPr lang="en-US" smtClean="0"/>
              <a:pPr/>
              <a:t>23</a:t>
            </a:fld>
            <a:endParaRPr lang="en-US"/>
          </a:p>
        </p:txBody>
      </p:sp>
      <p:pic>
        <p:nvPicPr>
          <p:cNvPr id="5" name="Picture 4" descr="Text, icon&#10;&#10;Description automatically generated with medium confidence">
            <a:extLst>
              <a:ext uri="{FF2B5EF4-FFF2-40B4-BE49-F238E27FC236}">
                <a16:creationId xmlns:a16="http://schemas.microsoft.com/office/drawing/2014/main" id="{8115A37B-ED87-E223-8E96-655AFF5F2726}"/>
              </a:ext>
            </a:extLst>
          </p:cNvPr>
          <p:cNvPicPr>
            <a:picLocks noChangeAspect="1"/>
          </p:cNvPicPr>
          <p:nvPr/>
        </p:nvPicPr>
        <p:blipFill rotWithShape="1">
          <a:blip r:embed="rId2"/>
          <a:srcRect l="385" t="21086" r="-385" b="16757"/>
          <a:stretch/>
        </p:blipFill>
        <p:spPr>
          <a:xfrm>
            <a:off x="9388560" y="105150"/>
            <a:ext cx="2360096" cy="1577831"/>
          </a:xfrm>
          <a:prstGeom prst="rect">
            <a:avLst/>
          </a:prstGeom>
        </p:spPr>
      </p:pic>
    </p:spTree>
    <p:extLst>
      <p:ext uri="{BB962C8B-B14F-4D97-AF65-F5344CB8AC3E}">
        <p14:creationId xmlns:p14="http://schemas.microsoft.com/office/powerpoint/2010/main" val="4967197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DBF3F-E75A-49A4-A2E7-40AE9B99FD2E}"/>
              </a:ext>
            </a:extLst>
          </p:cNvPr>
          <p:cNvSpPr>
            <a:spLocks noGrp="1"/>
          </p:cNvSpPr>
          <p:nvPr>
            <p:ph type="title"/>
          </p:nvPr>
        </p:nvSpPr>
        <p:spPr>
          <a:xfrm>
            <a:off x="505579" y="268939"/>
            <a:ext cx="6038604" cy="990600"/>
          </a:xfrm>
        </p:spPr>
        <p:txBody>
          <a:bodyPr>
            <a:noAutofit/>
          </a:bodyPr>
          <a:lstStyle/>
          <a:p>
            <a:r>
              <a:rPr lang="en-US" sz="4000" dirty="0"/>
              <a:t>Primary and Secondary Use Cases</a:t>
            </a:r>
          </a:p>
        </p:txBody>
      </p:sp>
      <p:sp>
        <p:nvSpPr>
          <p:cNvPr id="4" name="Slide Number Placeholder 3">
            <a:extLst>
              <a:ext uri="{FF2B5EF4-FFF2-40B4-BE49-F238E27FC236}">
                <a16:creationId xmlns:a16="http://schemas.microsoft.com/office/drawing/2014/main" id="{30D58ACF-D48A-D2A8-BC1E-3F146881A4B7}"/>
              </a:ext>
            </a:extLst>
          </p:cNvPr>
          <p:cNvSpPr>
            <a:spLocks noGrp="1"/>
          </p:cNvSpPr>
          <p:nvPr>
            <p:ph type="sldNum" sz="quarter" idx="12"/>
          </p:nvPr>
        </p:nvSpPr>
        <p:spPr/>
        <p:txBody>
          <a:bodyPr/>
          <a:lstStyle/>
          <a:p>
            <a:fld id="{8395A67B-D0FE-F448-80B1-1191BC67A3E6}" type="slidenum">
              <a:rPr lang="en-US" smtClean="0"/>
              <a:pPr/>
              <a:t>24</a:t>
            </a:fld>
            <a:endParaRPr lang="en-US"/>
          </a:p>
        </p:txBody>
      </p:sp>
      <p:sp>
        <p:nvSpPr>
          <p:cNvPr id="5" name="Flowchart: Connector 4">
            <a:extLst>
              <a:ext uri="{FF2B5EF4-FFF2-40B4-BE49-F238E27FC236}">
                <a16:creationId xmlns:a16="http://schemas.microsoft.com/office/drawing/2014/main" id="{4656CD43-3A96-7353-92A0-B5FBEE054FB2}"/>
              </a:ext>
            </a:extLst>
          </p:cNvPr>
          <p:cNvSpPr/>
          <p:nvPr/>
        </p:nvSpPr>
        <p:spPr>
          <a:xfrm>
            <a:off x="5876365" y="0"/>
            <a:ext cx="6202325" cy="6284698"/>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Flowchart: Connector 5">
            <a:extLst>
              <a:ext uri="{FF2B5EF4-FFF2-40B4-BE49-F238E27FC236}">
                <a16:creationId xmlns:a16="http://schemas.microsoft.com/office/drawing/2014/main" id="{FF1C78B9-90B7-4306-E5C2-01C21A9592DA}"/>
              </a:ext>
            </a:extLst>
          </p:cNvPr>
          <p:cNvSpPr/>
          <p:nvPr/>
        </p:nvSpPr>
        <p:spPr>
          <a:xfrm>
            <a:off x="6589320" y="1406769"/>
            <a:ext cx="4940135" cy="4877929"/>
          </a:xfrm>
          <a:prstGeom prst="flowChartConnector">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Flowchart: Connector 6">
            <a:extLst>
              <a:ext uri="{FF2B5EF4-FFF2-40B4-BE49-F238E27FC236}">
                <a16:creationId xmlns:a16="http://schemas.microsoft.com/office/drawing/2014/main" id="{3D3702AD-F504-69F9-6FB2-81339E92A678}"/>
              </a:ext>
            </a:extLst>
          </p:cNvPr>
          <p:cNvSpPr/>
          <p:nvPr/>
        </p:nvSpPr>
        <p:spPr>
          <a:xfrm>
            <a:off x="7634348" y="3626110"/>
            <a:ext cx="2850078" cy="2658588"/>
          </a:xfrm>
          <a:prstGeom prst="flowChartConnector">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buNone/>
            </a:pPr>
            <a:endParaRPr lang="en-CA" sz="1800" b="1" u="sng">
              <a:solidFill>
                <a:schemeClr val="bg1"/>
              </a:solidFill>
              <a:latin typeface="Calibri" panose="020F0502020204030204" pitchFamily="34" charset="0"/>
              <a:cs typeface="Calibri" panose="020F0502020204030204" pitchFamily="34" charset="0"/>
            </a:endParaRPr>
          </a:p>
        </p:txBody>
      </p:sp>
      <p:sp>
        <p:nvSpPr>
          <p:cNvPr id="8" name="Content Placeholder 2">
            <a:extLst>
              <a:ext uri="{FF2B5EF4-FFF2-40B4-BE49-F238E27FC236}">
                <a16:creationId xmlns:a16="http://schemas.microsoft.com/office/drawing/2014/main" id="{829BF944-F6FC-F8BF-8ADB-55E62F979433}"/>
              </a:ext>
            </a:extLst>
          </p:cNvPr>
          <p:cNvSpPr>
            <a:spLocks noGrp="1"/>
          </p:cNvSpPr>
          <p:nvPr>
            <p:ph idx="1"/>
          </p:nvPr>
        </p:nvSpPr>
        <p:spPr>
          <a:xfrm>
            <a:off x="7877591" y="4575648"/>
            <a:ext cx="2471330" cy="2282352"/>
          </a:xfrm>
        </p:spPr>
        <p:txBody>
          <a:bodyPr>
            <a:normAutofit/>
          </a:bodyPr>
          <a:lstStyle/>
          <a:p>
            <a:pPr marL="0" indent="0">
              <a:buNone/>
            </a:pPr>
            <a:r>
              <a:rPr lang="en-CA" sz="2000" b="1">
                <a:solidFill>
                  <a:schemeClr val="bg1"/>
                </a:solidFill>
                <a:latin typeface="Calibri" panose="020F0502020204030204" pitchFamily="34" charset="0"/>
                <a:cs typeface="Calibri" panose="020F0502020204030204" pitchFamily="34" charset="0"/>
              </a:rPr>
              <a:t>1. CEEI Inventory</a:t>
            </a:r>
          </a:p>
          <a:p>
            <a:pPr marL="0" indent="0">
              <a:buNone/>
            </a:pPr>
            <a:r>
              <a:rPr lang="en-CA" sz="2000" b="1">
                <a:solidFill>
                  <a:schemeClr val="bg1"/>
                </a:solidFill>
                <a:latin typeface="Calibri" panose="020F0502020204030204" pitchFamily="34" charset="0"/>
                <a:cs typeface="Calibri" panose="020F0502020204030204" pitchFamily="34" charset="0"/>
              </a:rPr>
              <a:t>2. CEE Map Dashboard Validation </a:t>
            </a:r>
          </a:p>
        </p:txBody>
      </p:sp>
      <p:sp>
        <p:nvSpPr>
          <p:cNvPr id="9" name="Content Placeholder 2">
            <a:extLst>
              <a:ext uri="{FF2B5EF4-FFF2-40B4-BE49-F238E27FC236}">
                <a16:creationId xmlns:a16="http://schemas.microsoft.com/office/drawing/2014/main" id="{BAD3FF15-66E9-CA95-B829-3077B98E7A8A}"/>
              </a:ext>
            </a:extLst>
          </p:cNvPr>
          <p:cNvSpPr txBox="1">
            <a:spLocks/>
          </p:cNvSpPr>
          <p:nvPr/>
        </p:nvSpPr>
        <p:spPr>
          <a:xfrm>
            <a:off x="7823722" y="1627675"/>
            <a:ext cx="2471330" cy="2282352"/>
          </a:xfrm>
          <a:prstGeom prst="rect">
            <a:avLst/>
          </a:prstGeom>
        </p:spPr>
        <p:txBody>
          <a:bodyPr vert="horz" lIns="91440" tIns="45720" rIns="91440" bIns="45720" rtlCol="0">
            <a:normAutofit/>
          </a:bodyPr>
          <a:lstStyle>
            <a:lvl1pPr marL="287338" indent="-287338" algn="l" defTabSz="914400" rtl="0" eaLnBrk="1" latinLnBrk="0" hangingPunct="1">
              <a:lnSpc>
                <a:spcPct val="90000"/>
              </a:lnSpc>
              <a:spcBef>
                <a:spcPts val="1000"/>
              </a:spcBef>
              <a:buSzPct val="70000"/>
              <a:buFontTx/>
              <a:buBlip>
                <a:blip r:embed="rId2"/>
              </a:buBlip>
              <a:tabLst/>
              <a:defRPr sz="2800" b="0" i="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465138" indent="-177800" algn="l" defTabSz="914400" rtl="0" eaLnBrk="1" latinLnBrk="0" hangingPunct="1">
              <a:lnSpc>
                <a:spcPct val="90000"/>
              </a:lnSpc>
              <a:spcBef>
                <a:spcPts val="500"/>
              </a:spcBef>
              <a:buSzPct val="65000"/>
              <a:buFontTx/>
              <a:buBlip>
                <a:blip r:embed="rId2"/>
              </a:buBlip>
              <a:tabLst/>
              <a:defRPr sz="2400" b="0" i="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744538" indent="-169863" algn="l" defTabSz="914400" rtl="0" eaLnBrk="1" latinLnBrk="0" hangingPunct="1">
              <a:lnSpc>
                <a:spcPct val="90000"/>
              </a:lnSpc>
              <a:spcBef>
                <a:spcPts val="500"/>
              </a:spcBef>
              <a:buSzPct val="55000"/>
              <a:buFontTx/>
              <a:buBlip>
                <a:blip r:embed="rId2"/>
              </a:buBlip>
              <a:tabLst/>
              <a:defRPr sz="2000" b="0" i="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973138" indent="-169863" algn="l" defTabSz="914400" rtl="0" eaLnBrk="1" latinLnBrk="0" hangingPunct="1">
              <a:lnSpc>
                <a:spcPct val="90000"/>
              </a:lnSpc>
              <a:spcBef>
                <a:spcPts val="500"/>
              </a:spcBef>
              <a:buClr>
                <a:srgbClr val="5B86AD"/>
              </a:buClr>
              <a:buSzPct val="110000"/>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201738" indent="-169863" algn="l" defTabSz="914400" rtl="0" eaLnBrk="1" latinLnBrk="0" hangingPunct="1">
              <a:lnSpc>
                <a:spcPct val="90000"/>
              </a:lnSpc>
              <a:spcBef>
                <a:spcPts val="500"/>
              </a:spcBef>
              <a:buClr>
                <a:srgbClr val="5B86AD"/>
              </a:buClr>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2000" b="1">
                <a:solidFill>
                  <a:schemeClr val="tx1"/>
                </a:solidFill>
                <a:latin typeface="Calibri" panose="020F0502020204030204" pitchFamily="34" charset="0"/>
                <a:cs typeface="Calibri" panose="020F0502020204030204" pitchFamily="34" charset="0"/>
              </a:rPr>
              <a:t>Secondary Use Cases </a:t>
            </a:r>
          </a:p>
        </p:txBody>
      </p:sp>
      <p:sp>
        <p:nvSpPr>
          <p:cNvPr id="11" name="Content Placeholder 2">
            <a:extLst>
              <a:ext uri="{FF2B5EF4-FFF2-40B4-BE49-F238E27FC236}">
                <a16:creationId xmlns:a16="http://schemas.microsoft.com/office/drawing/2014/main" id="{FB9D95AC-41AE-502D-2B80-7B6BD5F8E87F}"/>
              </a:ext>
            </a:extLst>
          </p:cNvPr>
          <p:cNvSpPr txBox="1">
            <a:spLocks/>
          </p:cNvSpPr>
          <p:nvPr/>
        </p:nvSpPr>
        <p:spPr>
          <a:xfrm>
            <a:off x="8013096" y="4002346"/>
            <a:ext cx="2471330" cy="2282352"/>
          </a:xfrm>
          <a:prstGeom prst="rect">
            <a:avLst/>
          </a:prstGeom>
        </p:spPr>
        <p:txBody>
          <a:bodyPr vert="horz" lIns="91440" tIns="45720" rIns="91440" bIns="45720" rtlCol="0">
            <a:normAutofit/>
          </a:bodyPr>
          <a:lstStyle>
            <a:lvl1pPr marL="287338" indent="-287338" algn="l" defTabSz="914400" rtl="0" eaLnBrk="1" latinLnBrk="0" hangingPunct="1">
              <a:lnSpc>
                <a:spcPct val="90000"/>
              </a:lnSpc>
              <a:spcBef>
                <a:spcPts val="1000"/>
              </a:spcBef>
              <a:buSzPct val="70000"/>
              <a:buFontTx/>
              <a:buBlip>
                <a:blip r:embed="rId2"/>
              </a:buBlip>
              <a:tabLst/>
              <a:defRPr sz="2800" b="0" i="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465138" indent="-177800" algn="l" defTabSz="914400" rtl="0" eaLnBrk="1" latinLnBrk="0" hangingPunct="1">
              <a:lnSpc>
                <a:spcPct val="90000"/>
              </a:lnSpc>
              <a:spcBef>
                <a:spcPts val="500"/>
              </a:spcBef>
              <a:buSzPct val="65000"/>
              <a:buFontTx/>
              <a:buBlip>
                <a:blip r:embed="rId2"/>
              </a:buBlip>
              <a:tabLst/>
              <a:defRPr sz="2400" b="0" i="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744538" indent="-169863" algn="l" defTabSz="914400" rtl="0" eaLnBrk="1" latinLnBrk="0" hangingPunct="1">
              <a:lnSpc>
                <a:spcPct val="90000"/>
              </a:lnSpc>
              <a:spcBef>
                <a:spcPts val="500"/>
              </a:spcBef>
              <a:buSzPct val="55000"/>
              <a:buFontTx/>
              <a:buBlip>
                <a:blip r:embed="rId2"/>
              </a:buBlip>
              <a:tabLst/>
              <a:defRPr sz="2000" b="0" i="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973138" indent="-169863" algn="l" defTabSz="914400" rtl="0" eaLnBrk="1" latinLnBrk="0" hangingPunct="1">
              <a:lnSpc>
                <a:spcPct val="90000"/>
              </a:lnSpc>
              <a:spcBef>
                <a:spcPts val="500"/>
              </a:spcBef>
              <a:buClr>
                <a:srgbClr val="5B86AD"/>
              </a:buClr>
              <a:buSzPct val="110000"/>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201738" indent="-169863" algn="l" defTabSz="914400" rtl="0" eaLnBrk="1" latinLnBrk="0" hangingPunct="1">
              <a:lnSpc>
                <a:spcPct val="90000"/>
              </a:lnSpc>
              <a:spcBef>
                <a:spcPts val="500"/>
              </a:spcBef>
              <a:buClr>
                <a:srgbClr val="5B86AD"/>
              </a:buClr>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2000" b="1">
                <a:solidFill>
                  <a:schemeClr val="bg1"/>
                </a:solidFill>
                <a:latin typeface="Calibri" panose="020F0502020204030204" pitchFamily="34" charset="0"/>
                <a:cs typeface="Calibri" panose="020F0502020204030204" pitchFamily="34" charset="0"/>
              </a:rPr>
              <a:t>Primary Use Cases </a:t>
            </a:r>
          </a:p>
        </p:txBody>
      </p:sp>
      <p:sp>
        <p:nvSpPr>
          <p:cNvPr id="13" name="TextBox 12">
            <a:extLst>
              <a:ext uri="{FF2B5EF4-FFF2-40B4-BE49-F238E27FC236}">
                <a16:creationId xmlns:a16="http://schemas.microsoft.com/office/drawing/2014/main" id="{3F9BB550-AFEA-9B90-0D66-C045C58C3218}"/>
              </a:ext>
            </a:extLst>
          </p:cNvPr>
          <p:cNvSpPr txBox="1"/>
          <p:nvPr/>
        </p:nvSpPr>
        <p:spPr>
          <a:xfrm>
            <a:off x="7634348" y="1961369"/>
            <a:ext cx="6098240" cy="1754326"/>
          </a:xfrm>
          <a:prstGeom prst="rect">
            <a:avLst/>
          </a:prstGeom>
          <a:noFill/>
        </p:spPr>
        <p:txBody>
          <a:bodyPr wrap="square">
            <a:spAutoFit/>
          </a:bodyPr>
          <a:lstStyle/>
          <a:p>
            <a:pPr algn="l" rtl="0" fontAlgn="base">
              <a:buFont typeface="Arial" panose="020B0604020202020204" pitchFamily="34" charset="0"/>
              <a:buChar char="•"/>
            </a:pPr>
            <a:r>
              <a:rPr lang="en-US" sz="1800" b="0" i="0">
                <a:solidFill>
                  <a:srgbClr val="000000"/>
                </a:solidFill>
                <a:effectLst/>
                <a:latin typeface="Calibri" panose="020F0502020204030204" pitchFamily="34" charset="0"/>
              </a:rPr>
              <a:t> Community energy planning</a:t>
            </a:r>
          </a:p>
          <a:p>
            <a:pPr fontAlgn="base">
              <a:buFont typeface="Arial" panose="020B0604020202020204" pitchFamily="34" charset="0"/>
              <a:buChar char="•"/>
            </a:pPr>
            <a:r>
              <a:rPr lang="en-US" sz="1800" b="0" i="0">
                <a:solidFill>
                  <a:srgbClr val="000000"/>
                </a:solidFill>
                <a:effectLst/>
                <a:latin typeface="Calibri" panose="020F0502020204030204" pitchFamily="34" charset="0"/>
              </a:rPr>
              <a:t> Model validation</a:t>
            </a:r>
          </a:p>
          <a:p>
            <a:pPr algn="l" rtl="0" fontAlgn="base">
              <a:buFont typeface="Arial" panose="020B0604020202020204" pitchFamily="34" charset="0"/>
              <a:buChar char="•"/>
            </a:pPr>
            <a:r>
              <a:rPr lang="en-US" sz="1800" b="0" i="0">
                <a:solidFill>
                  <a:srgbClr val="000000"/>
                </a:solidFill>
                <a:effectLst/>
                <a:latin typeface="Calibri" panose="020F0502020204030204" pitchFamily="34" charset="0"/>
              </a:rPr>
              <a:t> </a:t>
            </a:r>
            <a:r>
              <a:rPr lang="en-US" sz="1800" b="0" i="0" err="1">
                <a:solidFill>
                  <a:srgbClr val="000000"/>
                </a:solidFill>
                <a:effectLst/>
                <a:latin typeface="Calibri" panose="020F0502020204030204" pitchFamily="34" charset="0"/>
              </a:rPr>
              <a:t>CleanBC</a:t>
            </a:r>
            <a:r>
              <a:rPr lang="en-US" sz="1800" b="0" i="0">
                <a:solidFill>
                  <a:srgbClr val="000000"/>
                </a:solidFill>
                <a:effectLst/>
                <a:latin typeface="Calibri" panose="020F0502020204030204" pitchFamily="34" charset="0"/>
              </a:rPr>
              <a:t>/provincial policy </a:t>
            </a:r>
          </a:p>
          <a:p>
            <a:pPr algn="l" rtl="0" fontAlgn="base">
              <a:buFont typeface="Arial" panose="020B0604020202020204" pitchFamily="34" charset="0"/>
              <a:buChar char="•"/>
            </a:pPr>
            <a:r>
              <a:rPr lang="en-US" sz="1800" b="0" i="0">
                <a:solidFill>
                  <a:srgbClr val="000000"/>
                </a:solidFill>
                <a:effectLst/>
                <a:latin typeface="Calibri" panose="020F0502020204030204" pitchFamily="34" charset="0"/>
              </a:rPr>
              <a:t> Retrofit codes </a:t>
            </a:r>
          </a:p>
          <a:p>
            <a:pPr algn="l" rtl="0" fontAlgn="base">
              <a:buFont typeface="Arial" panose="020B0604020202020204" pitchFamily="34" charset="0"/>
              <a:buChar char="•"/>
            </a:pPr>
            <a:r>
              <a:rPr lang="en-US" sz="1800" b="0" i="0">
                <a:solidFill>
                  <a:srgbClr val="000000"/>
                </a:solidFill>
                <a:effectLst/>
                <a:latin typeface="Calibri" panose="020F0502020204030204" pitchFamily="34" charset="0"/>
              </a:rPr>
              <a:t> Electricity system planning  </a:t>
            </a:r>
          </a:p>
          <a:p>
            <a:pPr algn="l" rtl="0" fontAlgn="base">
              <a:buFont typeface="Arial" panose="020B0604020202020204" pitchFamily="34" charset="0"/>
              <a:buChar char="•"/>
            </a:pPr>
            <a:r>
              <a:rPr lang="en-US" sz="1800" b="0" i="0">
                <a:solidFill>
                  <a:srgbClr val="000000"/>
                </a:solidFill>
                <a:effectLst/>
                <a:latin typeface="Calibri" panose="020F0502020204030204" pitchFamily="34" charset="0"/>
              </a:rPr>
              <a:t> EV charging planning   </a:t>
            </a:r>
            <a:endParaRPr lang="en-US"/>
          </a:p>
        </p:txBody>
      </p:sp>
      <p:sp>
        <p:nvSpPr>
          <p:cNvPr id="14" name="Content Placeholder 2">
            <a:extLst>
              <a:ext uri="{FF2B5EF4-FFF2-40B4-BE49-F238E27FC236}">
                <a16:creationId xmlns:a16="http://schemas.microsoft.com/office/drawing/2014/main" id="{83C32AD5-2497-6249-ECCA-C838AD9FE1FA}"/>
              </a:ext>
            </a:extLst>
          </p:cNvPr>
          <p:cNvSpPr txBox="1">
            <a:spLocks/>
          </p:cNvSpPr>
          <p:nvPr/>
        </p:nvSpPr>
        <p:spPr>
          <a:xfrm>
            <a:off x="8013096" y="110263"/>
            <a:ext cx="2471330" cy="2282352"/>
          </a:xfrm>
          <a:prstGeom prst="rect">
            <a:avLst/>
          </a:prstGeom>
        </p:spPr>
        <p:txBody>
          <a:bodyPr vert="horz" lIns="91440" tIns="45720" rIns="91440" bIns="45720" rtlCol="0">
            <a:normAutofit/>
          </a:bodyPr>
          <a:lstStyle>
            <a:lvl1pPr marL="287338" indent="-287338" algn="l" defTabSz="914400" rtl="0" eaLnBrk="1" latinLnBrk="0" hangingPunct="1">
              <a:lnSpc>
                <a:spcPct val="90000"/>
              </a:lnSpc>
              <a:spcBef>
                <a:spcPts val="1000"/>
              </a:spcBef>
              <a:buSzPct val="70000"/>
              <a:buFontTx/>
              <a:buBlip>
                <a:blip r:embed="rId2"/>
              </a:buBlip>
              <a:tabLst/>
              <a:defRPr sz="2800" b="0" i="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465138" indent="-177800" algn="l" defTabSz="914400" rtl="0" eaLnBrk="1" latinLnBrk="0" hangingPunct="1">
              <a:lnSpc>
                <a:spcPct val="90000"/>
              </a:lnSpc>
              <a:spcBef>
                <a:spcPts val="500"/>
              </a:spcBef>
              <a:buSzPct val="65000"/>
              <a:buFontTx/>
              <a:buBlip>
                <a:blip r:embed="rId2"/>
              </a:buBlip>
              <a:tabLst/>
              <a:defRPr sz="2400" b="0" i="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744538" indent="-169863" algn="l" defTabSz="914400" rtl="0" eaLnBrk="1" latinLnBrk="0" hangingPunct="1">
              <a:lnSpc>
                <a:spcPct val="90000"/>
              </a:lnSpc>
              <a:spcBef>
                <a:spcPts val="500"/>
              </a:spcBef>
              <a:buSzPct val="55000"/>
              <a:buFontTx/>
              <a:buBlip>
                <a:blip r:embed="rId2"/>
              </a:buBlip>
              <a:tabLst/>
              <a:defRPr sz="2000" b="0" i="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973138" indent="-169863" algn="l" defTabSz="914400" rtl="0" eaLnBrk="1" latinLnBrk="0" hangingPunct="1">
              <a:lnSpc>
                <a:spcPct val="90000"/>
              </a:lnSpc>
              <a:spcBef>
                <a:spcPts val="500"/>
              </a:spcBef>
              <a:buClr>
                <a:srgbClr val="5B86AD"/>
              </a:buClr>
              <a:buSzPct val="110000"/>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201738" indent="-169863" algn="l" defTabSz="914400" rtl="0" eaLnBrk="1" latinLnBrk="0" hangingPunct="1">
              <a:lnSpc>
                <a:spcPct val="90000"/>
              </a:lnSpc>
              <a:spcBef>
                <a:spcPts val="500"/>
              </a:spcBef>
              <a:buClr>
                <a:srgbClr val="5B86AD"/>
              </a:buClr>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2000" b="1">
                <a:solidFill>
                  <a:schemeClr val="tx1"/>
                </a:solidFill>
                <a:latin typeface="Calibri" panose="020F0502020204030204" pitchFamily="34" charset="0"/>
                <a:cs typeface="Calibri" panose="020F0502020204030204" pitchFamily="34" charset="0"/>
              </a:rPr>
              <a:t>Tertiary Use Cases </a:t>
            </a:r>
          </a:p>
        </p:txBody>
      </p:sp>
      <p:sp>
        <p:nvSpPr>
          <p:cNvPr id="15" name="TextBox 14">
            <a:extLst>
              <a:ext uri="{FF2B5EF4-FFF2-40B4-BE49-F238E27FC236}">
                <a16:creationId xmlns:a16="http://schemas.microsoft.com/office/drawing/2014/main" id="{4951578B-8E8F-E21B-949A-BC7FC7985175}"/>
              </a:ext>
            </a:extLst>
          </p:cNvPr>
          <p:cNvSpPr txBox="1"/>
          <p:nvPr/>
        </p:nvSpPr>
        <p:spPr>
          <a:xfrm>
            <a:off x="7877591" y="356705"/>
            <a:ext cx="6098240" cy="1200329"/>
          </a:xfrm>
          <a:prstGeom prst="rect">
            <a:avLst/>
          </a:prstGeom>
          <a:noFill/>
        </p:spPr>
        <p:txBody>
          <a:bodyPr wrap="square">
            <a:spAutoFit/>
          </a:bodyPr>
          <a:lstStyle/>
          <a:p>
            <a:pPr algn="l" rtl="0" fontAlgn="base">
              <a:buFont typeface="Arial" panose="020B0604020202020204" pitchFamily="34" charset="0"/>
              <a:buChar char="•"/>
            </a:pPr>
            <a:r>
              <a:rPr lang="en-US" sz="1800" b="0" i="0">
                <a:solidFill>
                  <a:srgbClr val="000000"/>
                </a:solidFill>
                <a:effectLst/>
                <a:latin typeface="Calibri" panose="020F0502020204030204" pitchFamily="34" charset="0"/>
              </a:rPr>
              <a:t> Improve federal surveys</a:t>
            </a:r>
          </a:p>
          <a:p>
            <a:pPr algn="l" rtl="0" fontAlgn="base">
              <a:buFont typeface="Arial" panose="020B0604020202020204" pitchFamily="34" charset="0"/>
              <a:buChar char="•"/>
            </a:pPr>
            <a:r>
              <a:rPr lang="en-US">
                <a:solidFill>
                  <a:srgbClr val="000000"/>
                </a:solidFill>
                <a:latin typeface="Calibri" panose="020F0502020204030204" pitchFamily="34" charset="0"/>
              </a:rPr>
              <a:t> Use by consultants</a:t>
            </a:r>
          </a:p>
          <a:p>
            <a:pPr algn="l" rtl="0" fontAlgn="base">
              <a:buFont typeface="Arial" panose="020B0604020202020204" pitchFamily="34" charset="0"/>
              <a:buChar char="•"/>
            </a:pPr>
            <a:r>
              <a:rPr lang="en-US">
                <a:solidFill>
                  <a:srgbClr val="000000"/>
                </a:solidFill>
                <a:latin typeface="Calibri" panose="020F0502020204030204" pitchFamily="34" charset="0"/>
              </a:rPr>
              <a:t> Education </a:t>
            </a:r>
          </a:p>
          <a:p>
            <a:pPr algn="l" rtl="0" fontAlgn="base">
              <a:buFont typeface="Arial" panose="020B0604020202020204" pitchFamily="34" charset="0"/>
              <a:buChar char="•"/>
            </a:pPr>
            <a:r>
              <a:rPr lang="en-US">
                <a:solidFill>
                  <a:srgbClr val="000000"/>
                </a:solidFill>
                <a:latin typeface="Calibri" panose="020F0502020204030204" pitchFamily="34" charset="0"/>
              </a:rPr>
              <a:t> </a:t>
            </a:r>
            <a:r>
              <a:rPr lang="en-US" err="1">
                <a:solidFill>
                  <a:srgbClr val="000000"/>
                </a:solidFill>
                <a:latin typeface="Calibri" panose="020F0502020204030204" pitchFamily="34" charset="0"/>
              </a:rPr>
              <a:t>Etc</a:t>
            </a:r>
            <a:r>
              <a:rPr lang="en-US">
                <a:solidFill>
                  <a:srgbClr val="000000"/>
                </a:solidFill>
                <a:latin typeface="Calibri" panose="020F0502020204030204" pitchFamily="34" charset="0"/>
              </a:rPr>
              <a:t>…</a:t>
            </a:r>
            <a:endParaRPr lang="en-US"/>
          </a:p>
        </p:txBody>
      </p:sp>
      <p:sp>
        <p:nvSpPr>
          <p:cNvPr id="16" name="Content Placeholder 2">
            <a:extLst>
              <a:ext uri="{FF2B5EF4-FFF2-40B4-BE49-F238E27FC236}">
                <a16:creationId xmlns:a16="http://schemas.microsoft.com/office/drawing/2014/main" id="{4589FF61-F6F0-46C1-448C-E83D85E2AC3B}"/>
              </a:ext>
            </a:extLst>
          </p:cNvPr>
          <p:cNvSpPr txBox="1">
            <a:spLocks/>
          </p:cNvSpPr>
          <p:nvPr/>
        </p:nvSpPr>
        <p:spPr>
          <a:xfrm>
            <a:off x="505579" y="1406769"/>
            <a:ext cx="4849338" cy="4689230"/>
          </a:xfrm>
          <a:prstGeom prst="rect">
            <a:avLst/>
          </a:prstGeom>
        </p:spPr>
        <p:txBody>
          <a:bodyPr vert="horz" lIns="91440" tIns="45720" rIns="91440" bIns="45720" rtlCol="0">
            <a:normAutofit/>
          </a:bodyPr>
          <a:lstStyle>
            <a:lvl1pPr marL="287338" indent="-287338" algn="l" defTabSz="914400" rtl="0" eaLnBrk="1" latinLnBrk="0" hangingPunct="1">
              <a:lnSpc>
                <a:spcPct val="90000"/>
              </a:lnSpc>
              <a:spcBef>
                <a:spcPts val="1000"/>
              </a:spcBef>
              <a:buSzPct val="70000"/>
              <a:buFontTx/>
              <a:buBlip>
                <a:blip r:embed="rId2"/>
              </a:buBlip>
              <a:tabLst/>
              <a:defRPr sz="2800" b="0" i="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465138" indent="-177800" algn="l" defTabSz="914400" rtl="0" eaLnBrk="1" latinLnBrk="0" hangingPunct="1">
              <a:lnSpc>
                <a:spcPct val="90000"/>
              </a:lnSpc>
              <a:spcBef>
                <a:spcPts val="500"/>
              </a:spcBef>
              <a:buSzPct val="65000"/>
              <a:buFontTx/>
              <a:buBlip>
                <a:blip r:embed="rId2"/>
              </a:buBlip>
              <a:tabLst/>
              <a:defRPr sz="2400" b="0" i="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744538" indent="-169863" algn="l" defTabSz="914400" rtl="0" eaLnBrk="1" latinLnBrk="0" hangingPunct="1">
              <a:lnSpc>
                <a:spcPct val="90000"/>
              </a:lnSpc>
              <a:spcBef>
                <a:spcPts val="500"/>
              </a:spcBef>
              <a:buSzPct val="55000"/>
              <a:buFontTx/>
              <a:buBlip>
                <a:blip r:embed="rId2"/>
              </a:buBlip>
              <a:tabLst/>
              <a:defRPr sz="2000" b="0" i="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973138" indent="-169863" algn="l" defTabSz="914400" rtl="0" eaLnBrk="1" latinLnBrk="0" hangingPunct="1">
              <a:lnSpc>
                <a:spcPct val="90000"/>
              </a:lnSpc>
              <a:spcBef>
                <a:spcPts val="500"/>
              </a:spcBef>
              <a:buClr>
                <a:srgbClr val="5B86AD"/>
              </a:buClr>
              <a:buSzPct val="110000"/>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201738" indent="-169863" algn="l" defTabSz="914400" rtl="0" eaLnBrk="1" latinLnBrk="0" hangingPunct="1">
              <a:lnSpc>
                <a:spcPct val="90000"/>
              </a:lnSpc>
              <a:spcBef>
                <a:spcPts val="500"/>
              </a:spcBef>
              <a:buClr>
                <a:srgbClr val="5B86AD"/>
              </a:buClr>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None/>
            </a:pPr>
            <a:r>
              <a:rPr lang="en-US" sz="2000" b="1" dirty="0">
                <a:solidFill>
                  <a:srgbClr val="000000"/>
                </a:solidFill>
                <a:latin typeface="Calibri" panose="020F0502020204030204" pitchFamily="34" charset="0"/>
              </a:rPr>
              <a:t>Primary Use Cases: </a:t>
            </a:r>
          </a:p>
          <a:p>
            <a:pPr marL="0" indent="0" fontAlgn="base">
              <a:buNone/>
            </a:pPr>
            <a:r>
              <a:rPr lang="en-US" sz="2000" b="1" dirty="0">
                <a:solidFill>
                  <a:srgbClr val="000000"/>
                </a:solidFill>
                <a:latin typeface="Calibri" panose="020F0502020204030204" pitchFamily="34" charset="0"/>
              </a:rPr>
              <a:t>1. CEEI Inventory </a:t>
            </a:r>
          </a:p>
          <a:p>
            <a:pPr fontAlgn="base">
              <a:buFont typeface="Arial" panose="020B0604020202020204" pitchFamily="34" charset="0"/>
              <a:buChar char="•"/>
            </a:pPr>
            <a:r>
              <a:rPr lang="en-US" sz="2000" dirty="0">
                <a:solidFill>
                  <a:srgbClr val="000000"/>
                </a:solidFill>
                <a:latin typeface="Calibri" panose="020F0502020204030204" pitchFamily="34" charset="0"/>
              </a:rPr>
              <a:t>Purpose of the CEEI is to support community energy planning </a:t>
            </a:r>
          </a:p>
          <a:p>
            <a:pPr fontAlgn="base">
              <a:buFont typeface="Arial" panose="020B0604020202020204" pitchFamily="34" charset="0"/>
              <a:buChar char="•"/>
            </a:pPr>
            <a:r>
              <a:rPr lang="en-US" sz="2000" dirty="0">
                <a:solidFill>
                  <a:srgbClr val="000000"/>
                </a:solidFill>
                <a:latin typeface="Calibri" panose="020F0502020204030204" pitchFamily="34" charset="0"/>
              </a:rPr>
              <a:t>The main CEEI is a published data product </a:t>
            </a:r>
          </a:p>
          <a:p>
            <a:pPr marL="0" indent="0" fontAlgn="base">
              <a:buNone/>
            </a:pPr>
            <a:r>
              <a:rPr lang="en-US" sz="2000" b="1" dirty="0">
                <a:solidFill>
                  <a:srgbClr val="000000"/>
                </a:solidFill>
                <a:latin typeface="Calibri" panose="020F0502020204030204" pitchFamily="34" charset="0"/>
              </a:rPr>
              <a:t>2. CEE Map Dashboard Validation </a:t>
            </a:r>
          </a:p>
          <a:p>
            <a:pPr fontAlgn="base">
              <a:buFont typeface="Arial" panose="020B0604020202020204" pitchFamily="34" charset="0"/>
              <a:buChar char="•"/>
            </a:pPr>
            <a:r>
              <a:rPr lang="en-US" sz="2000" dirty="0">
                <a:solidFill>
                  <a:srgbClr val="000000"/>
                </a:solidFill>
                <a:latin typeface="Calibri" panose="020F0502020204030204" pitchFamily="34" charset="0"/>
              </a:rPr>
              <a:t>Answering the question: </a:t>
            </a:r>
            <a:r>
              <a:rPr lang="en-US" sz="2000" i="1" dirty="0">
                <a:solidFill>
                  <a:srgbClr val="000000"/>
                </a:solidFill>
                <a:latin typeface="Calibri" panose="020F0502020204030204" pitchFamily="34" charset="0"/>
              </a:rPr>
              <a:t>“How accurate is the CEE Map Dashboard for Kelowna?” </a:t>
            </a:r>
            <a:r>
              <a:rPr lang="en-US" sz="2000" dirty="0">
                <a:solidFill>
                  <a:srgbClr val="000000"/>
                </a:solidFill>
                <a:latin typeface="Calibri" panose="020F0502020204030204" pitchFamily="34" charset="0"/>
              </a:rPr>
              <a:t>developed with modelled energy data </a:t>
            </a:r>
          </a:p>
          <a:p>
            <a:pPr fontAlgn="base">
              <a:buFont typeface="Arial" panose="020B0604020202020204" pitchFamily="34" charset="0"/>
              <a:buChar char="•"/>
            </a:pPr>
            <a:r>
              <a:rPr lang="en-US" sz="2000" dirty="0">
                <a:solidFill>
                  <a:srgbClr val="000000"/>
                </a:solidFill>
                <a:latin typeface="Calibri" panose="020F0502020204030204" pitchFamily="34" charset="0"/>
              </a:rPr>
              <a:t>Developing a validation method that could be used to assess any map-based building stock energy model at scale </a:t>
            </a:r>
          </a:p>
          <a:p>
            <a:pPr marL="0" indent="0" fontAlgn="base">
              <a:buNone/>
            </a:pPr>
            <a:r>
              <a:rPr lang="en-US" sz="2000" b="1" dirty="0">
                <a:solidFill>
                  <a:srgbClr val="000000"/>
                </a:solidFill>
                <a:latin typeface="Calibri" panose="020F0502020204030204" pitchFamily="34" charset="0"/>
              </a:rPr>
              <a:t> </a:t>
            </a:r>
            <a:endParaRPr lang="en-US" sz="1800" dirty="0">
              <a:solidFill>
                <a:srgbClr val="000000"/>
              </a:solidFill>
              <a:latin typeface="Calibri" panose="020F0502020204030204" pitchFamily="34" charset="0"/>
            </a:endParaRPr>
          </a:p>
          <a:p>
            <a:pPr>
              <a:buFont typeface="Arial" panose="020B0604020202020204" pitchFamily="34" charset="0"/>
              <a:buChar char="•"/>
            </a:pPr>
            <a:endParaRPr lang="en-CA" dirty="0"/>
          </a:p>
        </p:txBody>
      </p:sp>
    </p:spTree>
    <p:extLst>
      <p:ext uri="{BB962C8B-B14F-4D97-AF65-F5344CB8AC3E}">
        <p14:creationId xmlns:p14="http://schemas.microsoft.com/office/powerpoint/2010/main" val="37444035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lowchart: Connector 7">
            <a:extLst>
              <a:ext uri="{FF2B5EF4-FFF2-40B4-BE49-F238E27FC236}">
                <a16:creationId xmlns:a16="http://schemas.microsoft.com/office/drawing/2014/main" id="{96FD972E-40E5-E2E7-2298-A21CF731AB07}"/>
              </a:ext>
            </a:extLst>
          </p:cNvPr>
          <p:cNvSpPr/>
          <p:nvPr/>
        </p:nvSpPr>
        <p:spPr>
          <a:xfrm>
            <a:off x="6040086" y="184638"/>
            <a:ext cx="6038604" cy="6100060"/>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Flowchart: Connector 6">
            <a:extLst>
              <a:ext uri="{FF2B5EF4-FFF2-40B4-BE49-F238E27FC236}">
                <a16:creationId xmlns:a16="http://schemas.microsoft.com/office/drawing/2014/main" id="{F9D2D05D-4A50-64B3-7B84-AB4242544202}"/>
              </a:ext>
            </a:extLst>
          </p:cNvPr>
          <p:cNvSpPr/>
          <p:nvPr/>
        </p:nvSpPr>
        <p:spPr>
          <a:xfrm>
            <a:off x="6589320" y="1406769"/>
            <a:ext cx="4940135" cy="4877929"/>
          </a:xfrm>
          <a:prstGeom prst="flowChartConnector">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CA4D1E58-7131-64B6-D4EC-8E42CABBAC1A}"/>
              </a:ext>
            </a:extLst>
          </p:cNvPr>
          <p:cNvSpPr>
            <a:spLocks noGrp="1"/>
          </p:cNvSpPr>
          <p:nvPr>
            <p:ph type="title"/>
          </p:nvPr>
        </p:nvSpPr>
        <p:spPr>
          <a:xfrm>
            <a:off x="465666" y="14527"/>
            <a:ext cx="5911383" cy="990600"/>
          </a:xfrm>
        </p:spPr>
        <p:txBody>
          <a:bodyPr anchor="ctr">
            <a:normAutofit/>
          </a:bodyPr>
          <a:lstStyle/>
          <a:p>
            <a:pPr>
              <a:lnSpc>
                <a:spcPct val="100000"/>
              </a:lnSpc>
            </a:pPr>
            <a:r>
              <a:rPr lang="en-CA" sz="4000" dirty="0"/>
              <a:t>Stakeholder Diagram </a:t>
            </a:r>
          </a:p>
        </p:txBody>
      </p:sp>
      <p:sp>
        <p:nvSpPr>
          <p:cNvPr id="4" name="Slide Number Placeholder 3">
            <a:extLst>
              <a:ext uri="{FF2B5EF4-FFF2-40B4-BE49-F238E27FC236}">
                <a16:creationId xmlns:a16="http://schemas.microsoft.com/office/drawing/2014/main" id="{DBB51AEE-10FE-CBD6-0CFC-39677072969F}"/>
              </a:ext>
            </a:extLst>
          </p:cNvPr>
          <p:cNvSpPr>
            <a:spLocks noGrp="1"/>
          </p:cNvSpPr>
          <p:nvPr>
            <p:ph type="sldNum" sz="quarter" idx="12"/>
          </p:nvPr>
        </p:nvSpPr>
        <p:spPr/>
        <p:txBody>
          <a:bodyPr/>
          <a:lstStyle/>
          <a:p>
            <a:fld id="{8395A67B-D0FE-F448-80B1-1191BC67A3E6}" type="slidenum">
              <a:rPr lang="en-US" smtClean="0"/>
              <a:pPr/>
              <a:t>25</a:t>
            </a:fld>
            <a:endParaRPr lang="en-US"/>
          </a:p>
        </p:txBody>
      </p:sp>
      <p:sp>
        <p:nvSpPr>
          <p:cNvPr id="5" name="Flowchart: Connector 4">
            <a:extLst>
              <a:ext uri="{FF2B5EF4-FFF2-40B4-BE49-F238E27FC236}">
                <a16:creationId xmlns:a16="http://schemas.microsoft.com/office/drawing/2014/main" id="{A26C2683-BA9C-B848-E0B6-CB80C5711446}"/>
              </a:ext>
            </a:extLst>
          </p:cNvPr>
          <p:cNvSpPr/>
          <p:nvPr/>
        </p:nvSpPr>
        <p:spPr>
          <a:xfrm>
            <a:off x="7679679" y="3640637"/>
            <a:ext cx="2850078" cy="265858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 name="Content Placeholder 2">
            <a:extLst>
              <a:ext uri="{FF2B5EF4-FFF2-40B4-BE49-F238E27FC236}">
                <a16:creationId xmlns:a16="http://schemas.microsoft.com/office/drawing/2014/main" id="{AEF15F28-F90F-FF8B-F341-E46EC3803828}"/>
              </a:ext>
            </a:extLst>
          </p:cNvPr>
          <p:cNvSpPr>
            <a:spLocks noGrp="1"/>
          </p:cNvSpPr>
          <p:nvPr>
            <p:ph idx="1"/>
          </p:nvPr>
        </p:nvSpPr>
        <p:spPr>
          <a:xfrm>
            <a:off x="8333045" y="3828755"/>
            <a:ext cx="2471330" cy="2282352"/>
          </a:xfrm>
        </p:spPr>
        <p:txBody>
          <a:bodyPr>
            <a:normAutofit/>
          </a:bodyPr>
          <a:lstStyle/>
          <a:p>
            <a:pPr marL="0" indent="0">
              <a:buNone/>
            </a:pPr>
            <a:r>
              <a:rPr lang="en-CA" sz="1600" b="1" u="sng" dirty="0">
                <a:solidFill>
                  <a:schemeClr val="bg1"/>
                </a:solidFill>
              </a:rPr>
              <a:t>Developers</a:t>
            </a:r>
          </a:p>
          <a:p>
            <a:pPr>
              <a:buFont typeface="Arial" panose="020B0604020202020204" pitchFamily="34" charset="0"/>
              <a:buChar char="•"/>
            </a:pPr>
            <a:r>
              <a:rPr lang="en-CA" sz="1600" b="1" dirty="0">
                <a:solidFill>
                  <a:schemeClr val="bg1"/>
                </a:solidFill>
              </a:rPr>
              <a:t>BCA</a:t>
            </a:r>
          </a:p>
          <a:p>
            <a:pPr>
              <a:buFont typeface="Arial" panose="020B0604020202020204" pitchFamily="34" charset="0"/>
              <a:buChar char="•"/>
            </a:pPr>
            <a:r>
              <a:rPr lang="en-CA" sz="1600" b="1" dirty="0">
                <a:solidFill>
                  <a:schemeClr val="bg1"/>
                </a:solidFill>
              </a:rPr>
              <a:t>FortisBC</a:t>
            </a:r>
          </a:p>
          <a:p>
            <a:pPr>
              <a:buFont typeface="Arial" panose="020B0604020202020204" pitchFamily="34" charset="0"/>
              <a:buChar char="•"/>
            </a:pPr>
            <a:r>
              <a:rPr lang="en-CA" sz="1600" b="1" dirty="0">
                <a:solidFill>
                  <a:schemeClr val="bg1"/>
                </a:solidFill>
              </a:rPr>
              <a:t>MENV-CAS</a:t>
            </a:r>
          </a:p>
          <a:p>
            <a:pPr>
              <a:buFont typeface="Arial" panose="020B0604020202020204" pitchFamily="34" charset="0"/>
              <a:buChar char="•"/>
            </a:pPr>
            <a:r>
              <a:rPr lang="en-CA" sz="1600" b="1" dirty="0">
                <a:solidFill>
                  <a:schemeClr val="bg1"/>
                </a:solidFill>
              </a:rPr>
              <a:t>NRCan-CE-O</a:t>
            </a:r>
          </a:p>
          <a:p>
            <a:pPr lvl="1">
              <a:buFont typeface="Arial" panose="020B0604020202020204" pitchFamily="34" charset="0"/>
              <a:buChar char="•"/>
            </a:pPr>
            <a:r>
              <a:rPr lang="en-CA" sz="1200" b="1" dirty="0">
                <a:solidFill>
                  <a:schemeClr val="bg1"/>
                </a:solidFill>
              </a:rPr>
              <a:t>SSG – on contract</a:t>
            </a:r>
          </a:p>
          <a:p>
            <a:pPr>
              <a:buFont typeface="Arial" panose="020B0604020202020204" pitchFamily="34" charset="0"/>
              <a:buChar char="•"/>
            </a:pPr>
            <a:r>
              <a:rPr lang="en-CA" sz="1600" b="1" dirty="0" err="1">
                <a:solidFill>
                  <a:schemeClr val="bg1"/>
                </a:solidFill>
              </a:rPr>
              <a:t>GeoBC</a:t>
            </a:r>
            <a:endParaRPr lang="en-CA" sz="1600" b="1" dirty="0">
              <a:solidFill>
                <a:schemeClr val="bg1"/>
              </a:solidFill>
            </a:endParaRPr>
          </a:p>
        </p:txBody>
      </p:sp>
      <p:sp>
        <p:nvSpPr>
          <p:cNvPr id="9" name="Content Placeholder 2">
            <a:extLst>
              <a:ext uri="{FF2B5EF4-FFF2-40B4-BE49-F238E27FC236}">
                <a16:creationId xmlns:a16="http://schemas.microsoft.com/office/drawing/2014/main" id="{1CA0D22C-A5AA-8418-DA9E-BA908C047546}"/>
              </a:ext>
            </a:extLst>
          </p:cNvPr>
          <p:cNvSpPr txBox="1">
            <a:spLocks/>
          </p:cNvSpPr>
          <p:nvPr/>
        </p:nvSpPr>
        <p:spPr>
          <a:xfrm>
            <a:off x="8027894" y="1596277"/>
            <a:ext cx="3373770" cy="1668856"/>
          </a:xfrm>
          <a:prstGeom prst="rect">
            <a:avLst/>
          </a:prstGeom>
        </p:spPr>
        <p:txBody>
          <a:bodyPr vert="horz" lIns="91440" tIns="45720" rIns="91440" bIns="45720" rtlCol="0">
            <a:noAutofit/>
          </a:bodyPr>
          <a:lstStyle>
            <a:lvl1pPr marL="287338" indent="-287338" algn="l" defTabSz="914400" rtl="0" eaLnBrk="1" latinLnBrk="0" hangingPunct="1">
              <a:lnSpc>
                <a:spcPct val="90000"/>
              </a:lnSpc>
              <a:spcBef>
                <a:spcPts val="1000"/>
              </a:spcBef>
              <a:buSzPct val="70000"/>
              <a:buFontTx/>
              <a:buBlip>
                <a:blip r:embed="rId2"/>
              </a:buBlip>
              <a:tabLst/>
              <a:defRPr sz="2800" b="0" i="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465138" indent="-177800" algn="l" defTabSz="914400" rtl="0" eaLnBrk="1" latinLnBrk="0" hangingPunct="1">
              <a:lnSpc>
                <a:spcPct val="90000"/>
              </a:lnSpc>
              <a:spcBef>
                <a:spcPts val="500"/>
              </a:spcBef>
              <a:buSzPct val="65000"/>
              <a:buFontTx/>
              <a:buBlip>
                <a:blip r:embed="rId2"/>
              </a:buBlip>
              <a:tabLst/>
              <a:defRPr sz="2400" b="0" i="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744538" indent="-169863" algn="l" defTabSz="914400" rtl="0" eaLnBrk="1" latinLnBrk="0" hangingPunct="1">
              <a:lnSpc>
                <a:spcPct val="90000"/>
              </a:lnSpc>
              <a:spcBef>
                <a:spcPts val="500"/>
              </a:spcBef>
              <a:buSzPct val="55000"/>
              <a:buFontTx/>
              <a:buBlip>
                <a:blip r:embed="rId2"/>
              </a:buBlip>
              <a:tabLst/>
              <a:defRPr sz="2000" b="0" i="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973138" indent="-169863" algn="l" defTabSz="914400" rtl="0" eaLnBrk="1" latinLnBrk="0" hangingPunct="1">
              <a:lnSpc>
                <a:spcPct val="90000"/>
              </a:lnSpc>
              <a:spcBef>
                <a:spcPts val="500"/>
              </a:spcBef>
              <a:buClr>
                <a:srgbClr val="5B86AD"/>
              </a:buClr>
              <a:buSzPct val="110000"/>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201738" indent="-169863" algn="l" defTabSz="914400" rtl="0" eaLnBrk="1" latinLnBrk="0" hangingPunct="1">
              <a:lnSpc>
                <a:spcPct val="90000"/>
              </a:lnSpc>
              <a:spcBef>
                <a:spcPts val="500"/>
              </a:spcBef>
              <a:buClr>
                <a:srgbClr val="5B86AD"/>
              </a:buClr>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600" b="1" u="sng" dirty="0"/>
              <a:t>Receptors of Outputs</a:t>
            </a:r>
          </a:p>
          <a:p>
            <a:pPr>
              <a:buFont typeface="Arial" panose="020B0604020202020204" pitchFamily="34" charset="0"/>
              <a:buChar char="•"/>
            </a:pPr>
            <a:r>
              <a:rPr lang="en-CA" sz="1400" b="1" dirty="0"/>
              <a:t>City of Kelowna</a:t>
            </a:r>
          </a:p>
          <a:p>
            <a:pPr>
              <a:buFont typeface="Arial" panose="020B0604020202020204" pitchFamily="34" charset="0"/>
              <a:buChar char="•"/>
            </a:pPr>
            <a:r>
              <a:rPr lang="en-CA" sz="1400" b="1" dirty="0"/>
              <a:t>NRCan</a:t>
            </a:r>
          </a:p>
          <a:p>
            <a:pPr>
              <a:buFont typeface="Arial" panose="020B0604020202020204" pitchFamily="34" charset="0"/>
              <a:buChar char="•"/>
            </a:pPr>
            <a:r>
              <a:rPr lang="en-CA" sz="1400" b="1" dirty="0"/>
              <a:t>MENV</a:t>
            </a:r>
          </a:p>
          <a:p>
            <a:pPr lvl="1">
              <a:buFont typeface="Arial" panose="020B0604020202020204" pitchFamily="34" charset="0"/>
              <a:buChar char="•"/>
            </a:pPr>
            <a:r>
              <a:rPr lang="en-CA" sz="1200" b="1" dirty="0"/>
              <a:t>Licker Geospatial (on contract)</a:t>
            </a:r>
          </a:p>
          <a:p>
            <a:pPr>
              <a:buFont typeface="Arial" panose="020B0604020202020204" pitchFamily="34" charset="0"/>
              <a:buChar char="•"/>
            </a:pPr>
            <a:r>
              <a:rPr lang="en-CA" sz="1400" b="1" dirty="0"/>
              <a:t>EMLI</a:t>
            </a:r>
          </a:p>
          <a:p>
            <a:pPr>
              <a:buFont typeface="Arial" panose="020B0604020202020204" pitchFamily="34" charset="0"/>
              <a:buChar char="•"/>
            </a:pPr>
            <a:r>
              <a:rPr lang="en-CA" sz="1400" b="1" dirty="0"/>
              <a:t>BSSB</a:t>
            </a:r>
          </a:p>
        </p:txBody>
      </p:sp>
      <p:sp>
        <p:nvSpPr>
          <p:cNvPr id="10" name="Content Placeholder 2">
            <a:extLst>
              <a:ext uri="{FF2B5EF4-FFF2-40B4-BE49-F238E27FC236}">
                <a16:creationId xmlns:a16="http://schemas.microsoft.com/office/drawing/2014/main" id="{FDF96EC7-7F47-8713-4833-D6BB9E5C0754}"/>
              </a:ext>
            </a:extLst>
          </p:cNvPr>
          <p:cNvSpPr txBox="1">
            <a:spLocks/>
          </p:cNvSpPr>
          <p:nvPr/>
        </p:nvSpPr>
        <p:spPr>
          <a:xfrm>
            <a:off x="7681108" y="483957"/>
            <a:ext cx="3093522" cy="1312225"/>
          </a:xfrm>
          <a:prstGeom prst="rect">
            <a:avLst/>
          </a:prstGeom>
        </p:spPr>
        <p:txBody>
          <a:bodyPr vert="horz" lIns="91440" tIns="45720" rIns="91440" bIns="45720" rtlCol="0">
            <a:normAutofit/>
          </a:bodyPr>
          <a:lstStyle>
            <a:lvl1pPr marL="287338" indent="-287338" algn="l" defTabSz="914400" rtl="0" eaLnBrk="1" latinLnBrk="0" hangingPunct="1">
              <a:lnSpc>
                <a:spcPct val="90000"/>
              </a:lnSpc>
              <a:spcBef>
                <a:spcPts val="1000"/>
              </a:spcBef>
              <a:buSzPct val="70000"/>
              <a:buFontTx/>
              <a:buBlip>
                <a:blip r:embed="rId2"/>
              </a:buBlip>
              <a:tabLst/>
              <a:defRPr sz="2800" b="0" i="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465138" indent="-177800" algn="l" defTabSz="914400" rtl="0" eaLnBrk="1" latinLnBrk="0" hangingPunct="1">
              <a:lnSpc>
                <a:spcPct val="90000"/>
              </a:lnSpc>
              <a:spcBef>
                <a:spcPts val="500"/>
              </a:spcBef>
              <a:buSzPct val="65000"/>
              <a:buFontTx/>
              <a:buBlip>
                <a:blip r:embed="rId2"/>
              </a:buBlip>
              <a:tabLst/>
              <a:defRPr sz="2400" b="0" i="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744538" indent="-169863" algn="l" defTabSz="914400" rtl="0" eaLnBrk="1" latinLnBrk="0" hangingPunct="1">
              <a:lnSpc>
                <a:spcPct val="90000"/>
              </a:lnSpc>
              <a:spcBef>
                <a:spcPts val="500"/>
              </a:spcBef>
              <a:buSzPct val="55000"/>
              <a:buFontTx/>
              <a:buBlip>
                <a:blip r:embed="rId2"/>
              </a:buBlip>
              <a:tabLst/>
              <a:defRPr sz="2000" b="0" i="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973138" indent="-169863" algn="l" defTabSz="914400" rtl="0" eaLnBrk="1" latinLnBrk="0" hangingPunct="1">
              <a:lnSpc>
                <a:spcPct val="90000"/>
              </a:lnSpc>
              <a:spcBef>
                <a:spcPts val="500"/>
              </a:spcBef>
              <a:buClr>
                <a:srgbClr val="5B86AD"/>
              </a:buClr>
              <a:buSzPct val="110000"/>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201738" indent="-169863" algn="l" defTabSz="914400" rtl="0" eaLnBrk="1" latinLnBrk="0" hangingPunct="1">
              <a:lnSpc>
                <a:spcPct val="90000"/>
              </a:lnSpc>
              <a:spcBef>
                <a:spcPts val="500"/>
              </a:spcBef>
              <a:buClr>
                <a:srgbClr val="5B86AD"/>
              </a:buClr>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CA" sz="1600" b="1" u="sng" dirty="0"/>
              <a:t>Longer-Term Potential Users</a:t>
            </a:r>
          </a:p>
          <a:p>
            <a:pPr>
              <a:buFont typeface="Arial" panose="020B0604020202020204" pitchFamily="34" charset="0"/>
              <a:buChar char="•"/>
            </a:pPr>
            <a:r>
              <a:rPr lang="en-CA" sz="1600" b="1" dirty="0"/>
              <a:t>NRCan – OEE-DPAD</a:t>
            </a:r>
          </a:p>
          <a:p>
            <a:pPr>
              <a:buFont typeface="Arial" panose="020B0604020202020204" pitchFamily="34" charset="0"/>
              <a:buChar char="•"/>
            </a:pPr>
            <a:r>
              <a:rPr lang="en-CA" sz="1600" b="1" dirty="0"/>
              <a:t>SSG + other consultants</a:t>
            </a:r>
          </a:p>
          <a:p>
            <a:pPr>
              <a:buFont typeface="Arial" panose="020B0604020202020204" pitchFamily="34" charset="0"/>
              <a:buChar char="•"/>
            </a:pPr>
            <a:endParaRPr lang="en-CA" sz="1600" b="1" dirty="0"/>
          </a:p>
        </p:txBody>
      </p:sp>
      <p:sp>
        <p:nvSpPr>
          <p:cNvPr id="12" name="Content Placeholder 2">
            <a:extLst>
              <a:ext uri="{FF2B5EF4-FFF2-40B4-BE49-F238E27FC236}">
                <a16:creationId xmlns:a16="http://schemas.microsoft.com/office/drawing/2014/main" id="{644EC84D-C772-CA17-F417-8B774C91BA9A}"/>
              </a:ext>
            </a:extLst>
          </p:cNvPr>
          <p:cNvSpPr txBox="1">
            <a:spLocks/>
          </p:cNvSpPr>
          <p:nvPr/>
        </p:nvSpPr>
        <p:spPr>
          <a:xfrm>
            <a:off x="465666" y="1140070"/>
            <a:ext cx="4849338" cy="4689230"/>
          </a:xfrm>
          <a:prstGeom prst="rect">
            <a:avLst/>
          </a:prstGeom>
        </p:spPr>
        <p:txBody>
          <a:bodyPr vert="horz" lIns="91440" tIns="45720" rIns="91440" bIns="45720" rtlCol="0">
            <a:normAutofit fontScale="92500" lnSpcReduction="10000"/>
          </a:bodyPr>
          <a:lstStyle>
            <a:lvl1pPr marL="287338" indent="-287338" algn="l" defTabSz="914400" rtl="0" eaLnBrk="1" latinLnBrk="0" hangingPunct="1">
              <a:lnSpc>
                <a:spcPct val="90000"/>
              </a:lnSpc>
              <a:spcBef>
                <a:spcPts val="1000"/>
              </a:spcBef>
              <a:buSzPct val="70000"/>
              <a:buFontTx/>
              <a:buBlip>
                <a:blip r:embed="rId2"/>
              </a:buBlip>
              <a:tabLst/>
              <a:defRPr sz="2800" b="0" i="0" kern="1200">
                <a:solidFill>
                  <a:schemeClr val="tx1">
                    <a:lumMod val="75000"/>
                    <a:lumOff val="25000"/>
                  </a:schemeClr>
                </a:solidFill>
                <a:latin typeface="Arial" panose="020B0604020202020204" pitchFamily="34" charset="0"/>
                <a:ea typeface="+mn-ea"/>
                <a:cs typeface="Arial" panose="020B0604020202020204" pitchFamily="34" charset="0"/>
              </a:defRPr>
            </a:lvl1pPr>
            <a:lvl2pPr marL="465138" indent="-177800" algn="l" defTabSz="914400" rtl="0" eaLnBrk="1" latinLnBrk="0" hangingPunct="1">
              <a:lnSpc>
                <a:spcPct val="90000"/>
              </a:lnSpc>
              <a:spcBef>
                <a:spcPts val="500"/>
              </a:spcBef>
              <a:buSzPct val="65000"/>
              <a:buFontTx/>
              <a:buBlip>
                <a:blip r:embed="rId2"/>
              </a:buBlip>
              <a:tabLst/>
              <a:defRPr sz="2400" b="0" i="0" kern="1200">
                <a:solidFill>
                  <a:schemeClr val="tx1">
                    <a:lumMod val="75000"/>
                    <a:lumOff val="25000"/>
                  </a:schemeClr>
                </a:solidFill>
                <a:latin typeface="Arial" panose="020B0604020202020204" pitchFamily="34" charset="0"/>
                <a:ea typeface="+mn-ea"/>
                <a:cs typeface="Arial" panose="020B0604020202020204" pitchFamily="34" charset="0"/>
              </a:defRPr>
            </a:lvl2pPr>
            <a:lvl3pPr marL="744538" indent="-169863" algn="l" defTabSz="914400" rtl="0" eaLnBrk="1" latinLnBrk="0" hangingPunct="1">
              <a:lnSpc>
                <a:spcPct val="90000"/>
              </a:lnSpc>
              <a:spcBef>
                <a:spcPts val="500"/>
              </a:spcBef>
              <a:buSzPct val="55000"/>
              <a:buFontTx/>
              <a:buBlip>
                <a:blip r:embed="rId2"/>
              </a:buBlip>
              <a:tabLst/>
              <a:defRPr sz="2000" b="0" i="0" kern="1200">
                <a:solidFill>
                  <a:schemeClr val="tx1">
                    <a:lumMod val="75000"/>
                    <a:lumOff val="25000"/>
                  </a:schemeClr>
                </a:solidFill>
                <a:latin typeface="Arial" panose="020B0604020202020204" pitchFamily="34" charset="0"/>
                <a:ea typeface="+mn-ea"/>
                <a:cs typeface="Arial" panose="020B0604020202020204" pitchFamily="34" charset="0"/>
              </a:defRPr>
            </a:lvl3pPr>
            <a:lvl4pPr marL="973138" indent="-169863" algn="l" defTabSz="914400" rtl="0" eaLnBrk="1" latinLnBrk="0" hangingPunct="1">
              <a:lnSpc>
                <a:spcPct val="90000"/>
              </a:lnSpc>
              <a:spcBef>
                <a:spcPts val="500"/>
              </a:spcBef>
              <a:buClr>
                <a:srgbClr val="5B86AD"/>
              </a:buClr>
              <a:buSzPct val="110000"/>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4pPr>
            <a:lvl5pPr marL="1201738" indent="-169863" algn="l" defTabSz="914400" rtl="0" eaLnBrk="1" latinLnBrk="0" hangingPunct="1">
              <a:lnSpc>
                <a:spcPct val="90000"/>
              </a:lnSpc>
              <a:spcBef>
                <a:spcPts val="500"/>
              </a:spcBef>
              <a:buClr>
                <a:srgbClr val="5B86AD"/>
              </a:buClr>
              <a:buFont typeface="Arial" panose="020B0604020202020204" pitchFamily="34" charset="0"/>
              <a:buChar char="•"/>
              <a:tabLst/>
              <a:defRPr sz="1800" b="0" i="0" kern="1200">
                <a:solidFill>
                  <a:schemeClr val="tx1">
                    <a:lumMod val="75000"/>
                    <a:lumOff val="2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base">
              <a:buFontTx/>
              <a:buNone/>
            </a:pPr>
            <a:r>
              <a:rPr lang="en-US" sz="2200" b="1" i="1" dirty="0">
                <a:solidFill>
                  <a:srgbClr val="000000"/>
                </a:solidFill>
                <a:latin typeface="Calibri" panose="020F0502020204030204" pitchFamily="34" charset="0"/>
              </a:rPr>
              <a:t>Based on the User Stories, where do stakeholders sit, in relation to the solution? </a:t>
            </a:r>
          </a:p>
          <a:p>
            <a:pPr fontAlgn="base">
              <a:buFont typeface="Arial" panose="020B0604020202020204" pitchFamily="34" charset="0"/>
              <a:buChar char="•"/>
            </a:pPr>
            <a:r>
              <a:rPr lang="en-US" sz="2000" b="1" dirty="0">
                <a:solidFill>
                  <a:srgbClr val="000000"/>
                </a:solidFill>
                <a:latin typeface="Calibri" panose="020F0502020204030204" pitchFamily="34" charset="0"/>
              </a:rPr>
              <a:t>All -</a:t>
            </a:r>
            <a:r>
              <a:rPr lang="en-US" sz="2000" dirty="0">
                <a:solidFill>
                  <a:srgbClr val="000000"/>
                </a:solidFill>
                <a:latin typeface="Calibri" panose="020F0502020204030204" pitchFamily="34" charset="0"/>
              </a:rPr>
              <a:t> </a:t>
            </a:r>
            <a:r>
              <a:rPr lang="en-US" sz="1800" dirty="0">
                <a:solidFill>
                  <a:srgbClr val="000000"/>
                </a:solidFill>
                <a:latin typeface="Calibri" panose="020F0502020204030204" pitchFamily="34" charset="0"/>
              </a:rPr>
              <a:t>everyone contributes requirements and to solution design, via the Steering Committee</a:t>
            </a:r>
            <a:endParaRPr lang="en-US" sz="2400" b="1" dirty="0">
              <a:solidFill>
                <a:srgbClr val="000000"/>
              </a:solidFill>
              <a:latin typeface="Calibri" panose="020F0502020204030204" pitchFamily="34" charset="0"/>
            </a:endParaRPr>
          </a:p>
          <a:p>
            <a:pPr fontAlgn="base">
              <a:buFont typeface="Arial" panose="020B0604020202020204" pitchFamily="34" charset="0"/>
              <a:buChar char="•"/>
            </a:pPr>
            <a:r>
              <a:rPr lang="en-US" sz="2000" b="1" dirty="0">
                <a:solidFill>
                  <a:srgbClr val="000000"/>
                </a:solidFill>
                <a:latin typeface="Calibri" panose="020F0502020204030204" pitchFamily="34" charset="0"/>
              </a:rPr>
              <a:t>Developers -</a:t>
            </a:r>
            <a:r>
              <a:rPr lang="en-US" sz="2000" dirty="0">
                <a:solidFill>
                  <a:srgbClr val="000000"/>
                </a:solidFill>
                <a:latin typeface="Calibri" panose="020F0502020204030204" pitchFamily="34" charset="0"/>
              </a:rPr>
              <a:t> </a:t>
            </a:r>
            <a:r>
              <a:rPr lang="en-US" sz="1800" dirty="0">
                <a:solidFill>
                  <a:srgbClr val="000000"/>
                </a:solidFill>
                <a:latin typeface="Calibri" panose="020F0502020204030204" pitchFamily="34" charset="0"/>
              </a:rPr>
              <a:t>organizations directly involved in developing the </a:t>
            </a:r>
            <a:r>
              <a:rPr lang="en-US" sz="1800" dirty="0" err="1">
                <a:solidFill>
                  <a:srgbClr val="000000"/>
                </a:solidFill>
                <a:latin typeface="Calibri" panose="020F0502020204030204" pitchFamily="34" charset="0"/>
              </a:rPr>
              <a:t>TaNDM</a:t>
            </a:r>
            <a:r>
              <a:rPr lang="en-US" sz="1800" dirty="0">
                <a:solidFill>
                  <a:srgbClr val="000000"/>
                </a:solidFill>
                <a:latin typeface="Calibri" panose="020F0502020204030204" pitchFamily="34" charset="0"/>
              </a:rPr>
              <a:t> method this iteration, either through data provision, technical or management support </a:t>
            </a:r>
          </a:p>
          <a:p>
            <a:pPr fontAlgn="base">
              <a:buFont typeface="Arial" panose="020B0604020202020204" pitchFamily="34" charset="0"/>
              <a:buChar char="•"/>
            </a:pPr>
            <a:r>
              <a:rPr lang="en-US" sz="2000" b="1" dirty="0">
                <a:solidFill>
                  <a:srgbClr val="000000"/>
                </a:solidFill>
                <a:latin typeface="Calibri" panose="020F0502020204030204" pitchFamily="34" charset="0"/>
              </a:rPr>
              <a:t>Receptors - </a:t>
            </a:r>
            <a:r>
              <a:rPr lang="en-US" sz="1800" dirty="0">
                <a:solidFill>
                  <a:srgbClr val="000000"/>
                </a:solidFill>
                <a:latin typeface="Calibri" panose="020F0502020204030204" pitchFamily="34" charset="0"/>
              </a:rPr>
              <a:t>organizations that anticipate receiving the aggregated energy and emissions outputs for Kelowna to inform planning and policy </a:t>
            </a:r>
          </a:p>
          <a:p>
            <a:pPr fontAlgn="base">
              <a:buFont typeface="Arial" panose="020B0604020202020204" pitchFamily="34" charset="0"/>
              <a:buChar char="•"/>
            </a:pPr>
            <a:r>
              <a:rPr lang="en-US" sz="2000" b="1" dirty="0">
                <a:solidFill>
                  <a:srgbClr val="000000"/>
                </a:solidFill>
                <a:latin typeface="Calibri" panose="020F0502020204030204" pitchFamily="34" charset="0"/>
              </a:rPr>
              <a:t>Longer-term Potential Users – </a:t>
            </a:r>
            <a:r>
              <a:rPr lang="en-US" sz="1900" dirty="0">
                <a:solidFill>
                  <a:srgbClr val="000000"/>
                </a:solidFill>
                <a:latin typeface="Calibri" panose="020F0502020204030204" pitchFamily="34" charset="0"/>
              </a:rPr>
              <a:t>organizations with a short-term interest in learning the methodology, but who would require it to be deployed more broadly for planning and policy applications in jurisdictions beyond Kelowna</a:t>
            </a:r>
            <a:endParaRPr lang="en-US" sz="1900" b="1" dirty="0">
              <a:solidFill>
                <a:srgbClr val="000000"/>
              </a:solidFill>
              <a:latin typeface="Calibri" panose="020F0502020204030204" pitchFamily="34" charset="0"/>
            </a:endParaRPr>
          </a:p>
          <a:p>
            <a:pPr marL="0" indent="0" fontAlgn="base">
              <a:buFontTx/>
              <a:buNone/>
            </a:pPr>
            <a:endParaRPr lang="en-US" sz="1800" dirty="0">
              <a:solidFill>
                <a:srgbClr val="000000"/>
              </a:solidFill>
              <a:latin typeface="Calibri" panose="020F0502020204030204" pitchFamily="34" charset="0"/>
            </a:endParaRPr>
          </a:p>
          <a:p>
            <a:pPr>
              <a:buFont typeface="Arial" panose="020B0604020202020204" pitchFamily="34" charset="0"/>
              <a:buChar char="•"/>
            </a:pPr>
            <a:endParaRPr lang="en-CA" dirty="0"/>
          </a:p>
        </p:txBody>
      </p:sp>
      <p:sp>
        <p:nvSpPr>
          <p:cNvPr id="13" name="Left Brace 12">
            <a:extLst>
              <a:ext uri="{FF2B5EF4-FFF2-40B4-BE49-F238E27FC236}">
                <a16:creationId xmlns:a16="http://schemas.microsoft.com/office/drawing/2014/main" id="{C96CC932-A392-21FF-785E-677CF2D2CDFE}"/>
              </a:ext>
            </a:extLst>
          </p:cNvPr>
          <p:cNvSpPr/>
          <p:nvPr/>
        </p:nvSpPr>
        <p:spPr>
          <a:xfrm>
            <a:off x="5589622" y="184638"/>
            <a:ext cx="688086" cy="6100060"/>
          </a:xfrm>
          <a:prstGeom prst="leftBrace">
            <a:avLst>
              <a:gd name="adj1" fmla="val 8333"/>
              <a:gd name="adj2" fmla="val 2810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31482189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351ED30-C1DB-8F16-D6C4-B8403F799A3A}"/>
              </a:ext>
            </a:extLst>
          </p:cNvPr>
          <p:cNvSpPr>
            <a:spLocks noGrp="1"/>
          </p:cNvSpPr>
          <p:nvPr>
            <p:ph type="sldNum" sz="quarter" idx="12"/>
          </p:nvPr>
        </p:nvSpPr>
        <p:spPr/>
        <p:txBody>
          <a:bodyPr/>
          <a:lstStyle/>
          <a:p>
            <a:fld id="{8395A67B-D0FE-F448-80B1-1191BC67A3E6}" type="slidenum">
              <a:rPr lang="en-US" smtClean="0"/>
              <a:pPr/>
              <a:t>3</a:t>
            </a:fld>
            <a:endParaRPr lang="en-US"/>
          </a:p>
        </p:txBody>
      </p:sp>
      <p:sp>
        <p:nvSpPr>
          <p:cNvPr id="5" name="Title 1">
            <a:extLst>
              <a:ext uri="{FF2B5EF4-FFF2-40B4-BE49-F238E27FC236}">
                <a16:creationId xmlns:a16="http://schemas.microsoft.com/office/drawing/2014/main" id="{BB1C127C-FB8C-DAFD-FAD0-90829B5AC595}"/>
              </a:ext>
            </a:extLst>
          </p:cNvPr>
          <p:cNvSpPr>
            <a:spLocks noGrp="1"/>
          </p:cNvSpPr>
          <p:nvPr>
            <p:ph type="title"/>
          </p:nvPr>
        </p:nvSpPr>
        <p:spPr>
          <a:xfrm>
            <a:off x="472594" y="2805143"/>
            <a:ext cx="11269133" cy="990600"/>
          </a:xfrm>
        </p:spPr>
        <p:txBody>
          <a:bodyPr>
            <a:normAutofit/>
          </a:bodyPr>
          <a:lstStyle/>
          <a:p>
            <a:pPr algn="ctr"/>
            <a:r>
              <a:rPr lang="en-CA" dirty="0"/>
              <a:t>Set Up</a:t>
            </a:r>
          </a:p>
        </p:txBody>
      </p:sp>
    </p:spTree>
    <p:extLst>
      <p:ext uri="{BB962C8B-B14F-4D97-AF65-F5344CB8AC3E}">
        <p14:creationId xmlns:p14="http://schemas.microsoft.com/office/powerpoint/2010/main" val="2154976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5" descr="A picture containing indoor, desk, colorful, cluttered&#10;&#10;Description automatically generated">
            <a:extLst>
              <a:ext uri="{FF2B5EF4-FFF2-40B4-BE49-F238E27FC236}">
                <a16:creationId xmlns:a16="http://schemas.microsoft.com/office/drawing/2014/main" id="{1D4ED33E-D298-3B2C-9519-71B5FEE16592}"/>
              </a:ext>
            </a:extLst>
          </p:cNvPr>
          <p:cNvPicPr>
            <a:picLocks noChangeAspect="1"/>
          </p:cNvPicPr>
          <p:nvPr/>
        </p:nvPicPr>
        <p:blipFill rotWithShape="1">
          <a:blip r:embed="rId2"/>
          <a:srcRect t="7981" r="-79" b="20188"/>
          <a:stretch/>
        </p:blipFill>
        <p:spPr>
          <a:xfrm>
            <a:off x="-1116" y="10"/>
            <a:ext cx="12232333" cy="5936254"/>
          </a:xfrm>
          <a:prstGeom prst="rect">
            <a:avLst/>
          </a:prstGeom>
        </p:spPr>
      </p:pic>
      <p:sp>
        <p:nvSpPr>
          <p:cNvPr id="15" name="Rectangle 14">
            <a:extLst>
              <a:ext uri="{FF2B5EF4-FFF2-40B4-BE49-F238E27FC236}">
                <a16:creationId xmlns:a16="http://schemas.microsoft.com/office/drawing/2014/main" id="{86C7B4A1-154A-4DF0-AC46-F88D75A2E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581F5C3A-1006-CA66-FB5B-31038736B78F}"/>
              </a:ext>
            </a:extLst>
          </p:cNvPr>
          <p:cNvSpPr>
            <a:spLocks noGrp="1"/>
          </p:cNvSpPr>
          <p:nvPr>
            <p:ph type="title"/>
          </p:nvPr>
        </p:nvSpPr>
        <p:spPr>
          <a:xfrm>
            <a:off x="594804" y="640263"/>
            <a:ext cx="6619811" cy="1344975"/>
          </a:xfrm>
        </p:spPr>
        <p:txBody>
          <a:bodyPr>
            <a:normAutofit/>
          </a:bodyPr>
          <a:lstStyle/>
          <a:p>
            <a:r>
              <a:rPr lang="en-US" sz="4000">
                <a:cs typeface="Arial"/>
              </a:rPr>
              <a:t>User Story and General Interest </a:t>
            </a:r>
            <a:endParaRPr lang="en-US" sz="4000"/>
          </a:p>
        </p:txBody>
      </p:sp>
      <p:sp>
        <p:nvSpPr>
          <p:cNvPr id="3" name="Content Placeholder 2">
            <a:extLst>
              <a:ext uri="{FF2B5EF4-FFF2-40B4-BE49-F238E27FC236}">
                <a16:creationId xmlns:a16="http://schemas.microsoft.com/office/drawing/2014/main" id="{0AC963C0-1DBC-4B26-94EB-47203CE4C3C7}"/>
              </a:ext>
            </a:extLst>
          </p:cNvPr>
          <p:cNvSpPr>
            <a:spLocks noGrp="1"/>
          </p:cNvSpPr>
          <p:nvPr>
            <p:ph idx="1"/>
          </p:nvPr>
        </p:nvSpPr>
        <p:spPr>
          <a:xfrm>
            <a:off x="594109" y="1983218"/>
            <a:ext cx="6939159" cy="4105518"/>
          </a:xfrm>
        </p:spPr>
        <p:txBody>
          <a:bodyPr vert="horz" lIns="91440" tIns="45720" rIns="91440" bIns="45720" rtlCol="0" anchor="t">
            <a:normAutofit fontScale="85000" lnSpcReduction="20000"/>
          </a:bodyPr>
          <a:lstStyle/>
          <a:p>
            <a:pPr marL="0" indent="0">
              <a:buNone/>
            </a:pPr>
            <a:r>
              <a:rPr lang="en-US" sz="1600" b="1">
                <a:latin typeface="Arial"/>
                <a:ea typeface="Calibri" panose="020F0502020204030204" pitchFamily="34" charset="0"/>
                <a:cs typeface="Arial"/>
              </a:rPr>
              <a:t>User Story </a:t>
            </a:r>
            <a:endParaRPr lang="en-US" sz="1600">
              <a:latin typeface="Arial"/>
              <a:ea typeface="Calibri" panose="020F0502020204030204" pitchFamily="34" charset="0"/>
              <a:cs typeface="Arial"/>
            </a:endParaRPr>
          </a:p>
          <a:p>
            <a:pPr marL="287020" indent="-287020">
              <a:buFont typeface="Arial" panose="020B0604020202020204" pitchFamily="34" charset="0"/>
              <a:buChar char="•"/>
            </a:pPr>
            <a:r>
              <a:rPr lang="en-US" sz="1900" i="1">
                <a:effectLst/>
                <a:latin typeface="Arial"/>
                <a:ea typeface="Calibri" panose="020F0502020204030204" pitchFamily="34" charset="0"/>
                <a:cs typeface="Arial"/>
              </a:rPr>
              <a:t>A small, concise statement of functionality or quality needed to deliver value to a stakeholder  </a:t>
            </a:r>
            <a:endParaRPr lang="en-US" sz="1900">
              <a:latin typeface="Arial"/>
              <a:cs typeface="Arial"/>
            </a:endParaRPr>
          </a:p>
          <a:p>
            <a:pPr marL="287020" indent="-287020">
              <a:buFont typeface="Arial" panose="020B0604020202020204" pitchFamily="34" charset="0"/>
              <a:buChar char="•"/>
            </a:pPr>
            <a:r>
              <a:rPr lang="en-US" sz="1900">
                <a:effectLst/>
                <a:latin typeface="Arial"/>
                <a:ea typeface="Calibri" panose="020F0502020204030204" pitchFamily="34" charset="0"/>
                <a:cs typeface="Arial"/>
              </a:rPr>
              <a:t>Captures the needs of a specific stakeholder</a:t>
            </a:r>
            <a:r>
              <a:rPr lang="en-US" sz="1900">
                <a:latin typeface="Arial"/>
                <a:ea typeface="Calibri" panose="020F0502020204030204" pitchFamily="34" charset="0"/>
                <a:cs typeface="Arial"/>
              </a:rPr>
              <a:t> </a:t>
            </a:r>
            <a:r>
              <a:rPr lang="en-US" sz="1900" b="1" u="sng">
                <a:latin typeface="Arial"/>
                <a:ea typeface="Calibri" panose="020F0502020204030204" pitchFamily="34" charset="0"/>
                <a:cs typeface="Arial"/>
              </a:rPr>
              <a:t>who seeks to use the outputs directly </a:t>
            </a:r>
            <a:endParaRPr lang="en-US" sz="1900" b="1" u="sng">
              <a:latin typeface="Arial"/>
              <a:ea typeface="Calibri" panose="020F0502020204030204" pitchFamily="34" charset="0"/>
            </a:endParaRPr>
          </a:p>
          <a:p>
            <a:pPr marL="287020" indent="-287020">
              <a:buFont typeface="Arial" panose="020B0604020202020204" pitchFamily="34" charset="0"/>
              <a:buChar char="•"/>
            </a:pPr>
            <a:r>
              <a:rPr lang="en-US" sz="1900">
                <a:effectLst/>
                <a:latin typeface="Arial"/>
                <a:ea typeface="Calibri" panose="020F0502020204030204" pitchFamily="34" charset="0"/>
                <a:cs typeface="Arial"/>
              </a:rPr>
              <a:t>Enables teams to define features of value to a stakeholder using short, simple documentation</a:t>
            </a:r>
            <a:r>
              <a:rPr lang="en-US" sz="1900">
                <a:latin typeface="Arial"/>
                <a:ea typeface="Calibri" panose="020F0502020204030204" pitchFamily="34" charset="0"/>
                <a:cs typeface="Arial"/>
              </a:rPr>
              <a:t> </a:t>
            </a:r>
          </a:p>
          <a:p>
            <a:pPr marL="287020" indent="-287020">
              <a:buFont typeface="Arial" panose="020B0604020202020204" pitchFamily="34" charset="0"/>
              <a:buChar char="•"/>
            </a:pPr>
            <a:r>
              <a:rPr lang="en-US" sz="1900">
                <a:latin typeface="Arial"/>
                <a:ea typeface="Calibri" panose="020F0502020204030204" pitchFamily="34" charset="0"/>
                <a:cs typeface="Arial"/>
              </a:rPr>
              <a:t>Serves as</a:t>
            </a:r>
            <a:r>
              <a:rPr lang="en-US" sz="1900">
                <a:effectLst/>
                <a:latin typeface="Arial"/>
                <a:ea typeface="Calibri" panose="020F0502020204030204" pitchFamily="34" charset="0"/>
                <a:cs typeface="Arial"/>
              </a:rPr>
              <a:t> a basis</a:t>
            </a:r>
            <a:r>
              <a:rPr lang="en-US" sz="1900">
                <a:latin typeface="Arial"/>
                <a:ea typeface="Calibri" panose="020F0502020204030204" pitchFamily="34" charset="0"/>
                <a:cs typeface="Arial"/>
              </a:rPr>
              <a:t> </a:t>
            </a:r>
            <a:r>
              <a:rPr lang="en-US" sz="1900">
                <a:effectLst/>
                <a:latin typeface="Arial"/>
                <a:ea typeface="Calibri" panose="020F0502020204030204" pitchFamily="34" charset="0"/>
                <a:cs typeface="Arial"/>
              </a:rPr>
              <a:t>for prioritizing, estimating and planning of solutions</a:t>
            </a:r>
            <a:r>
              <a:rPr lang="en-US" sz="1900" i="1">
                <a:effectLst/>
                <a:latin typeface="Arial"/>
                <a:ea typeface="Calibri" panose="020F0502020204030204" pitchFamily="34" charset="0"/>
                <a:cs typeface="Arial"/>
              </a:rPr>
              <a:t>  </a:t>
            </a:r>
          </a:p>
          <a:p>
            <a:pPr marL="0" indent="0">
              <a:buNone/>
            </a:pPr>
            <a:r>
              <a:rPr lang="en-US" sz="1600" b="1">
                <a:latin typeface="Arial"/>
                <a:cs typeface="Arial"/>
              </a:rPr>
              <a:t>General Interest </a:t>
            </a:r>
            <a:endParaRPr lang="en-US" sz="1600">
              <a:latin typeface="Arial"/>
              <a:cs typeface="Arial"/>
            </a:endParaRPr>
          </a:p>
          <a:p>
            <a:pPr marL="342900" indent="-342900">
              <a:buFont typeface="Arial,Sans-Serif"/>
              <a:buChar char="•"/>
            </a:pPr>
            <a:r>
              <a:rPr lang="en-US" sz="1600">
                <a:latin typeface="Arial"/>
                <a:cs typeface="Arial"/>
              </a:rPr>
              <a:t>Short statement expressing general aspirations for the initiative</a:t>
            </a:r>
          </a:p>
          <a:p>
            <a:pPr marL="0" indent="0">
              <a:buNone/>
            </a:pPr>
            <a:r>
              <a:rPr lang="en-US" sz="1600" b="1">
                <a:effectLst/>
                <a:latin typeface="Arial"/>
                <a:ea typeface="Calibri" panose="020F0502020204030204" pitchFamily="34" charset="0"/>
                <a:cs typeface="Arial"/>
              </a:rPr>
              <a:t>Uses for TaNDM</a:t>
            </a:r>
            <a:endParaRPr lang="en-US" sz="1600"/>
          </a:p>
          <a:p>
            <a:pPr marL="287020" indent="-287020">
              <a:buFont typeface="Arial" panose="020B0604020202020204" pitchFamily="34" charset="0"/>
              <a:buChar char="•"/>
            </a:pPr>
            <a:r>
              <a:rPr lang="en-CA" sz="1900">
                <a:effectLst/>
                <a:latin typeface="Arial"/>
                <a:ea typeface="Calibri" panose="020F0502020204030204" pitchFamily="34" charset="0"/>
                <a:cs typeface="Arial"/>
              </a:rPr>
              <a:t>Identifying:</a:t>
            </a:r>
          </a:p>
          <a:p>
            <a:pPr marL="464820" lvl="1">
              <a:buFont typeface="Arial" panose="020B0604020202020204" pitchFamily="34" charset="0"/>
              <a:buChar char="•"/>
            </a:pPr>
            <a:r>
              <a:rPr lang="en-CA" sz="1900">
                <a:effectLst/>
                <a:latin typeface="Arial"/>
                <a:ea typeface="Calibri" panose="020F0502020204030204" pitchFamily="34" charset="0"/>
                <a:cs typeface="Arial"/>
              </a:rPr>
              <a:t>Any additional stakeholders anticipating receiving data in this iteration</a:t>
            </a:r>
          </a:p>
          <a:p>
            <a:pPr marL="464820" lvl="1">
              <a:buFont typeface="Arial" panose="020B0604020202020204" pitchFamily="34" charset="0"/>
              <a:buChar char="•"/>
            </a:pPr>
            <a:r>
              <a:rPr lang="en-CA" sz="1900">
                <a:latin typeface="Arial"/>
                <a:ea typeface="Calibri" panose="020F0502020204030204" pitchFamily="34" charset="0"/>
                <a:cs typeface="Arial"/>
              </a:rPr>
              <a:t>Stakeholders that might want the data in future</a:t>
            </a:r>
          </a:p>
          <a:p>
            <a:pPr marL="464820" lvl="1">
              <a:buFont typeface="Arial" panose="020B0604020202020204" pitchFamily="34" charset="0"/>
              <a:buChar char="•"/>
            </a:pPr>
            <a:r>
              <a:rPr lang="en-CA" sz="1900">
                <a:latin typeface="Arial"/>
                <a:ea typeface="Calibri" panose="020F0502020204030204" pitchFamily="34" charset="0"/>
                <a:cs typeface="Arial"/>
              </a:rPr>
              <a:t>Clarify stakeholder relationships to inform strategy</a:t>
            </a:r>
            <a:endParaRPr lang="en-CA" sz="1700">
              <a:latin typeface="Arial"/>
              <a:ea typeface="Calibri" panose="020F0502020204030204" pitchFamily="34" charset="0"/>
            </a:endParaRPr>
          </a:p>
          <a:p>
            <a:pPr marL="0" indent="0">
              <a:buNone/>
            </a:pPr>
            <a:r>
              <a:rPr lang="en-US" sz="1400">
                <a:latin typeface="Arial"/>
                <a:cs typeface="Arial"/>
              </a:rPr>
              <a:t>  </a:t>
            </a:r>
            <a:endParaRPr lang="en-CA" sz="1400">
              <a:cs typeface="Arial"/>
            </a:endParaRPr>
          </a:p>
          <a:p>
            <a:pPr marL="0" indent="0">
              <a:buNone/>
            </a:pPr>
            <a:endParaRPr lang="en-US" sz="1100" b="1">
              <a:latin typeface="Calibri" panose="020F0502020204030204" pitchFamily="34" charset="0"/>
            </a:endParaRPr>
          </a:p>
          <a:p>
            <a:pPr marL="0" indent="0">
              <a:buNone/>
            </a:pPr>
            <a:endParaRPr lang="en-CA" sz="1100"/>
          </a:p>
        </p:txBody>
      </p:sp>
      <p:sp>
        <p:nvSpPr>
          <p:cNvPr id="4" name="Slide Number Placeholder 3">
            <a:extLst>
              <a:ext uri="{FF2B5EF4-FFF2-40B4-BE49-F238E27FC236}">
                <a16:creationId xmlns:a16="http://schemas.microsoft.com/office/drawing/2014/main" id="{52F91E85-4A30-4925-9061-1DEEEEEE6654}"/>
              </a:ext>
            </a:extLst>
          </p:cNvPr>
          <p:cNvSpPr>
            <a:spLocks noGrp="1"/>
          </p:cNvSpPr>
          <p:nvPr>
            <p:ph type="sldNum" sz="quarter" idx="12"/>
          </p:nvPr>
        </p:nvSpPr>
        <p:spPr>
          <a:xfrm>
            <a:off x="8610600" y="6356350"/>
            <a:ext cx="2743200" cy="365125"/>
          </a:xfrm>
        </p:spPr>
        <p:txBody>
          <a:bodyPr>
            <a:normAutofit/>
          </a:bodyPr>
          <a:lstStyle/>
          <a:p>
            <a:pPr>
              <a:spcAft>
                <a:spcPts val="600"/>
              </a:spcAft>
            </a:pPr>
            <a:fld id="{8395A67B-D0FE-F448-80B1-1191BC67A3E6}" type="slidenum">
              <a:rPr lang="en-US">
                <a:solidFill>
                  <a:srgbClr val="FFFFFF"/>
                </a:solidFill>
              </a:rPr>
              <a:pPr>
                <a:spcAft>
                  <a:spcPts val="600"/>
                </a:spcAft>
              </a:pPr>
              <a:t>4</a:t>
            </a:fld>
            <a:endParaRPr lang="en-US">
              <a:solidFill>
                <a:srgbClr val="FFFFFF"/>
              </a:solidFill>
            </a:endParaRPr>
          </a:p>
        </p:txBody>
      </p:sp>
    </p:spTree>
    <p:extLst>
      <p:ext uri="{BB962C8B-B14F-4D97-AF65-F5344CB8AC3E}">
        <p14:creationId xmlns:p14="http://schemas.microsoft.com/office/powerpoint/2010/main" val="60799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5" descr="A picture containing indoor, desk, colorful, cluttered&#10;&#10;Description automatically generated">
            <a:extLst>
              <a:ext uri="{FF2B5EF4-FFF2-40B4-BE49-F238E27FC236}">
                <a16:creationId xmlns:a16="http://schemas.microsoft.com/office/drawing/2014/main" id="{1D4ED33E-D298-3B2C-9519-71B5FEE16592}"/>
              </a:ext>
            </a:extLst>
          </p:cNvPr>
          <p:cNvPicPr>
            <a:picLocks noChangeAspect="1"/>
          </p:cNvPicPr>
          <p:nvPr/>
        </p:nvPicPr>
        <p:blipFill rotWithShape="1">
          <a:blip r:embed="rId2"/>
          <a:srcRect t="7981" r="-79" b="20188"/>
          <a:stretch/>
        </p:blipFill>
        <p:spPr>
          <a:xfrm>
            <a:off x="-1116" y="10"/>
            <a:ext cx="12232333" cy="5936254"/>
          </a:xfrm>
          <a:prstGeom prst="rect">
            <a:avLst/>
          </a:prstGeom>
        </p:spPr>
      </p:pic>
      <p:sp>
        <p:nvSpPr>
          <p:cNvPr id="15" name="Rectangle 14">
            <a:extLst>
              <a:ext uri="{FF2B5EF4-FFF2-40B4-BE49-F238E27FC236}">
                <a16:creationId xmlns:a16="http://schemas.microsoft.com/office/drawing/2014/main" id="{86C7B4A1-154A-4DF0-AC46-F88D75A2E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7197772"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581F5C3A-1006-CA66-FB5B-31038736B78F}"/>
              </a:ext>
            </a:extLst>
          </p:cNvPr>
          <p:cNvSpPr>
            <a:spLocks noGrp="1"/>
          </p:cNvSpPr>
          <p:nvPr>
            <p:ph type="title"/>
          </p:nvPr>
        </p:nvSpPr>
        <p:spPr>
          <a:xfrm>
            <a:off x="594804" y="640263"/>
            <a:ext cx="6619811" cy="922869"/>
          </a:xfrm>
        </p:spPr>
        <p:txBody>
          <a:bodyPr>
            <a:normAutofit/>
          </a:bodyPr>
          <a:lstStyle/>
          <a:p>
            <a:r>
              <a:rPr lang="en-US" sz="4000" dirty="0">
                <a:cs typeface="Arial"/>
              </a:rPr>
              <a:t>Format </a:t>
            </a:r>
            <a:endParaRPr lang="en-US" sz="4000" dirty="0"/>
          </a:p>
        </p:txBody>
      </p:sp>
      <p:sp>
        <p:nvSpPr>
          <p:cNvPr id="3" name="Content Placeholder 2">
            <a:extLst>
              <a:ext uri="{FF2B5EF4-FFF2-40B4-BE49-F238E27FC236}">
                <a16:creationId xmlns:a16="http://schemas.microsoft.com/office/drawing/2014/main" id="{0AC963C0-1DBC-4B26-94EB-47203CE4C3C7}"/>
              </a:ext>
            </a:extLst>
          </p:cNvPr>
          <p:cNvSpPr>
            <a:spLocks noGrp="1"/>
          </p:cNvSpPr>
          <p:nvPr>
            <p:ph idx="1"/>
          </p:nvPr>
        </p:nvSpPr>
        <p:spPr>
          <a:xfrm>
            <a:off x="594109" y="1983218"/>
            <a:ext cx="6939159" cy="4105518"/>
          </a:xfrm>
        </p:spPr>
        <p:txBody>
          <a:bodyPr vert="horz" lIns="91440" tIns="45720" rIns="91440" bIns="45720" rtlCol="0" anchor="t">
            <a:normAutofit/>
          </a:bodyPr>
          <a:lstStyle/>
          <a:p>
            <a:pPr marL="0" indent="0">
              <a:buNone/>
            </a:pPr>
            <a:r>
              <a:rPr lang="en-US" sz="1800" b="1" dirty="0">
                <a:effectLst/>
                <a:latin typeface="Calibri" panose="020F0502020204030204" pitchFamily="34" charset="0"/>
                <a:ea typeface="Aptos" panose="020B0004020202020204" pitchFamily="34" charset="0"/>
              </a:rPr>
              <a:t>Title </a:t>
            </a:r>
            <a:endParaRPr lang="en-CA" sz="1800" dirty="0">
              <a:effectLst/>
              <a:latin typeface="Calibri" panose="020F0502020204030204" pitchFamily="34" charset="0"/>
              <a:ea typeface="Aptos" panose="020B0004020202020204" pitchFamily="34" charset="0"/>
            </a:endParaRPr>
          </a:p>
          <a:p>
            <a:pPr marL="0" indent="0">
              <a:buNone/>
            </a:pPr>
            <a:r>
              <a:rPr lang="en-US" sz="1800" b="1" dirty="0">
                <a:effectLst/>
                <a:latin typeface="Calibri" panose="020F0502020204030204" pitchFamily="34" charset="0"/>
                <a:ea typeface="Aptos" panose="020B0004020202020204" pitchFamily="34" charset="0"/>
              </a:rPr>
              <a:t>Statement of Value</a:t>
            </a:r>
            <a:endParaRPr lang="en-CA" sz="1800" dirty="0">
              <a:effectLst/>
              <a:latin typeface="Calibri" panose="020F0502020204030204" pitchFamily="34" charset="0"/>
              <a:ea typeface="Aptos" panose="020B0004020202020204" pitchFamily="34" charset="0"/>
            </a:endParaRPr>
          </a:p>
          <a:p>
            <a:pPr indent="0">
              <a:buNone/>
            </a:pPr>
            <a:r>
              <a:rPr lang="en-US" sz="1800" b="1" dirty="0">
                <a:effectLst/>
                <a:latin typeface="Calibri" panose="020F0502020204030204" pitchFamily="34" charset="0"/>
                <a:ea typeface="Aptos" panose="020B0004020202020204" pitchFamily="34" charset="0"/>
              </a:rPr>
              <a:t>Who</a:t>
            </a:r>
            <a:endParaRPr lang="en-CA" sz="1800" dirty="0">
              <a:effectLst/>
              <a:latin typeface="Calibri" panose="020F0502020204030204" pitchFamily="34" charset="0"/>
              <a:ea typeface="Aptos" panose="020B0004020202020204" pitchFamily="34" charset="0"/>
            </a:endParaRPr>
          </a:p>
          <a:p>
            <a:pPr indent="0">
              <a:buNone/>
            </a:pPr>
            <a:r>
              <a:rPr lang="en-US" sz="1800" b="1" dirty="0">
                <a:effectLst/>
                <a:latin typeface="Calibri" panose="020F0502020204030204" pitchFamily="34" charset="0"/>
                <a:ea typeface="Aptos" panose="020B0004020202020204" pitchFamily="34" charset="0"/>
              </a:rPr>
              <a:t>What </a:t>
            </a:r>
            <a:endParaRPr lang="en-CA" sz="1800" dirty="0">
              <a:effectLst/>
              <a:latin typeface="Calibri" panose="020F0502020204030204" pitchFamily="34" charset="0"/>
              <a:ea typeface="Aptos" panose="020B0004020202020204" pitchFamily="34" charset="0"/>
            </a:endParaRPr>
          </a:p>
          <a:p>
            <a:pPr indent="0">
              <a:buNone/>
            </a:pPr>
            <a:r>
              <a:rPr lang="en-US" sz="1800" b="1" dirty="0">
                <a:effectLst/>
                <a:latin typeface="Calibri" panose="020F0502020204030204" pitchFamily="34" charset="0"/>
                <a:ea typeface="Aptos" panose="020B0004020202020204" pitchFamily="34" charset="0"/>
              </a:rPr>
              <a:t>Why</a:t>
            </a:r>
            <a:endParaRPr lang="en-CA" sz="1800" dirty="0">
              <a:effectLst/>
              <a:latin typeface="Calibri" panose="020F0502020204030204" pitchFamily="34" charset="0"/>
              <a:ea typeface="Aptos" panose="020B0004020202020204" pitchFamily="34" charset="0"/>
            </a:endParaRPr>
          </a:p>
          <a:p>
            <a:pPr indent="0">
              <a:buNone/>
            </a:pPr>
            <a:r>
              <a:rPr lang="en-US" sz="1800" b="1" dirty="0">
                <a:effectLst/>
                <a:latin typeface="Calibri" panose="020F0502020204030204" pitchFamily="34" charset="0"/>
                <a:ea typeface="Aptos" panose="020B0004020202020204" pitchFamily="34" charset="0"/>
              </a:rPr>
              <a:t>Timeframe – specify immediate (this iteration of TaNDM through March 2023) or potential future use, timing TBD </a:t>
            </a:r>
            <a:endParaRPr lang="en-CA" sz="1700" dirty="0">
              <a:latin typeface="Arial"/>
              <a:ea typeface="Calibri" panose="020F0502020204030204" pitchFamily="34" charset="0"/>
            </a:endParaRPr>
          </a:p>
          <a:p>
            <a:r>
              <a:rPr lang="en-US" sz="1400" b="1" i="1" dirty="0">
                <a:effectLst/>
                <a:latin typeface="Calibri" panose="020F0502020204030204" pitchFamily="34" charset="0"/>
                <a:ea typeface="Aptos" panose="020B0004020202020204" pitchFamily="34" charset="0"/>
              </a:rPr>
              <a:t>What if I don’t have a User Story? </a:t>
            </a:r>
            <a:endParaRPr lang="en-CA" sz="1400" dirty="0">
              <a:effectLst/>
              <a:latin typeface="Calibri" panose="020F0502020204030204" pitchFamily="34" charset="0"/>
              <a:ea typeface="Aptos" panose="020B0004020202020204" pitchFamily="34" charset="0"/>
            </a:endParaRPr>
          </a:p>
          <a:p>
            <a:r>
              <a:rPr lang="en-US" sz="1400" dirty="0">
                <a:effectLst/>
                <a:latin typeface="Calibri" panose="020F0502020204030204" pitchFamily="34" charset="0"/>
                <a:ea typeface="Aptos" panose="020B0004020202020204" pitchFamily="34" charset="0"/>
              </a:rPr>
              <a:t>If you don’t have a User Story, in other words you don’t see yourself or your organization either contributing to the development of the data and deriving some benefit from that (i.e. BCA) or using the data now or in the future, please </a:t>
            </a:r>
            <a:r>
              <a:rPr lang="en-US" sz="1400" b="1" dirty="0">
                <a:effectLst/>
                <a:latin typeface="Calibri" panose="020F0502020204030204" pitchFamily="34" charset="0"/>
                <a:ea typeface="Aptos" panose="020B0004020202020204" pitchFamily="34" charset="0"/>
              </a:rPr>
              <a:t>reply with 1-2 sentences on your general interest in the initiative. </a:t>
            </a:r>
            <a:endParaRPr lang="en-CA" sz="1400" b="1" dirty="0">
              <a:effectLst/>
              <a:latin typeface="Calibri" panose="020F0502020204030204" pitchFamily="34" charset="0"/>
              <a:ea typeface="Aptos" panose="020B0004020202020204" pitchFamily="34" charset="0"/>
            </a:endParaRPr>
          </a:p>
          <a:p>
            <a:pPr marL="0" indent="0">
              <a:buNone/>
            </a:pPr>
            <a:endParaRPr lang="en-CA" sz="1400" dirty="0">
              <a:cs typeface="Arial"/>
            </a:endParaRPr>
          </a:p>
          <a:p>
            <a:pPr marL="0" indent="0">
              <a:buNone/>
            </a:pPr>
            <a:endParaRPr lang="en-US" sz="1100" b="1" dirty="0">
              <a:latin typeface="Calibri" panose="020F0502020204030204" pitchFamily="34" charset="0"/>
            </a:endParaRPr>
          </a:p>
          <a:p>
            <a:pPr marL="0" indent="0">
              <a:buNone/>
            </a:pPr>
            <a:endParaRPr lang="en-CA" sz="1100" dirty="0"/>
          </a:p>
        </p:txBody>
      </p:sp>
      <p:sp>
        <p:nvSpPr>
          <p:cNvPr id="4" name="Slide Number Placeholder 3">
            <a:extLst>
              <a:ext uri="{FF2B5EF4-FFF2-40B4-BE49-F238E27FC236}">
                <a16:creationId xmlns:a16="http://schemas.microsoft.com/office/drawing/2014/main" id="{52F91E85-4A30-4925-9061-1DEEEEEE6654}"/>
              </a:ext>
            </a:extLst>
          </p:cNvPr>
          <p:cNvSpPr>
            <a:spLocks noGrp="1"/>
          </p:cNvSpPr>
          <p:nvPr>
            <p:ph type="sldNum" sz="quarter" idx="12"/>
          </p:nvPr>
        </p:nvSpPr>
        <p:spPr>
          <a:xfrm>
            <a:off x="8610600" y="6356350"/>
            <a:ext cx="2743200" cy="365125"/>
          </a:xfrm>
        </p:spPr>
        <p:txBody>
          <a:bodyPr>
            <a:normAutofit/>
          </a:bodyPr>
          <a:lstStyle/>
          <a:p>
            <a:pPr>
              <a:spcAft>
                <a:spcPts val="600"/>
              </a:spcAft>
            </a:pPr>
            <a:fld id="{8395A67B-D0FE-F448-80B1-1191BC67A3E6}" type="slidenum">
              <a:rPr lang="en-US">
                <a:solidFill>
                  <a:srgbClr val="FFFFFF"/>
                </a:solidFill>
              </a:rPr>
              <a:pPr>
                <a:spcAft>
                  <a:spcPts val="600"/>
                </a:spcAft>
              </a:pPr>
              <a:t>5</a:t>
            </a:fld>
            <a:endParaRPr lang="en-US">
              <a:solidFill>
                <a:srgbClr val="FFFFFF"/>
              </a:solidFill>
            </a:endParaRPr>
          </a:p>
        </p:txBody>
      </p:sp>
    </p:spTree>
    <p:extLst>
      <p:ext uri="{BB962C8B-B14F-4D97-AF65-F5344CB8AC3E}">
        <p14:creationId xmlns:p14="http://schemas.microsoft.com/office/powerpoint/2010/main" val="1715425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664" y="24062"/>
            <a:ext cx="11269133" cy="990600"/>
          </a:xfrm>
        </p:spPr>
        <p:txBody>
          <a:bodyPr anchor="ctr">
            <a:normAutofit/>
          </a:bodyPr>
          <a:lstStyle/>
          <a:p>
            <a:r>
              <a:rPr lang="en-US" dirty="0"/>
              <a:t>Longer list of questions</a:t>
            </a:r>
            <a:endParaRPr lang="en-CA" dirty="0"/>
          </a:p>
        </p:txBody>
      </p:sp>
      <p:sp>
        <p:nvSpPr>
          <p:cNvPr id="3" name="Content Placeholder 2"/>
          <p:cNvSpPr>
            <a:spLocks noGrp="1"/>
          </p:cNvSpPr>
          <p:nvPr>
            <p:ph idx="1"/>
          </p:nvPr>
        </p:nvSpPr>
        <p:spPr>
          <a:xfrm>
            <a:off x="465665" y="1014661"/>
            <a:ext cx="11269133" cy="5241759"/>
          </a:xfrm>
        </p:spPr>
        <p:txBody>
          <a:bodyPr vert="horz" lIns="91440" tIns="45720" rIns="91440" bIns="45720" rtlCol="0" anchor="t">
            <a:normAutofit fontScale="40000" lnSpcReduction="20000"/>
          </a:bodyPr>
          <a:lstStyle/>
          <a:p>
            <a:pPr marL="287020" lvl="0" indent="-287020">
              <a:lnSpc>
                <a:spcPct val="120000"/>
              </a:lnSpc>
            </a:pPr>
            <a:r>
              <a:rPr lang="en-US">
                <a:latin typeface="Arial"/>
                <a:cs typeface="Arial"/>
              </a:rPr>
              <a:t>In the context of your organization and role, what are one or more use cases that you could envision the outputs of TaNDM being applied to in future?</a:t>
            </a:r>
            <a:endParaRPr lang="en-CA">
              <a:latin typeface="Arial"/>
              <a:cs typeface="Arial"/>
            </a:endParaRPr>
          </a:p>
          <a:p>
            <a:pPr marL="287020" lvl="0" indent="-287020">
              <a:lnSpc>
                <a:spcPct val="120000"/>
              </a:lnSpc>
            </a:pPr>
            <a:r>
              <a:rPr lang="en-US">
                <a:latin typeface="Arial"/>
                <a:cs typeface="Arial"/>
              </a:rPr>
              <a:t>What are relevant legislation or regulation to which these one or more use cases are linked?</a:t>
            </a:r>
            <a:endParaRPr lang="en-CA">
              <a:latin typeface="Arial"/>
              <a:cs typeface="Arial"/>
            </a:endParaRPr>
          </a:p>
          <a:p>
            <a:pPr marL="287020" lvl="0" indent="-287020">
              <a:lnSpc>
                <a:spcPct val="120000"/>
              </a:lnSpc>
            </a:pPr>
            <a:r>
              <a:rPr lang="en-US">
                <a:latin typeface="Arial"/>
                <a:cs typeface="Arial"/>
              </a:rPr>
              <a:t>For each use case: 	</a:t>
            </a:r>
            <a:endParaRPr lang="en-CA">
              <a:latin typeface="Arial"/>
              <a:cs typeface="Arial"/>
            </a:endParaRPr>
          </a:p>
          <a:p>
            <a:pPr marL="464820" lvl="1">
              <a:lnSpc>
                <a:spcPct val="120000"/>
              </a:lnSpc>
            </a:pPr>
            <a:r>
              <a:rPr lang="en-US">
                <a:latin typeface="Arial"/>
                <a:cs typeface="Arial"/>
              </a:rPr>
              <a:t>In an ideal scenario, what </a:t>
            </a:r>
            <a:r>
              <a:rPr lang="en-US" u="sng">
                <a:latin typeface="Arial"/>
                <a:cs typeface="Arial"/>
              </a:rPr>
              <a:t>spatial resolution</a:t>
            </a:r>
            <a:r>
              <a:rPr lang="en-US">
                <a:latin typeface="Arial"/>
                <a:cs typeface="Arial"/>
              </a:rPr>
              <a:t> would it be most useful to you to have the buildings and energy data on?</a:t>
            </a:r>
            <a:endParaRPr lang="en-CA">
              <a:latin typeface="Arial"/>
              <a:cs typeface="Arial"/>
            </a:endParaRPr>
          </a:p>
          <a:p>
            <a:pPr marL="744220" lvl="2" indent="-169545">
              <a:lnSpc>
                <a:spcPct val="120000"/>
              </a:lnSpc>
            </a:pPr>
            <a:r>
              <a:rPr lang="en-US">
                <a:latin typeface="Arial"/>
                <a:cs typeface="Arial"/>
              </a:rPr>
              <a:t>i.e. building, dissemination area, census tract, postal code, FSA, city-wide scale, provincial scale</a:t>
            </a:r>
            <a:endParaRPr lang="en-CA">
              <a:latin typeface="Arial"/>
              <a:cs typeface="Arial"/>
            </a:endParaRPr>
          </a:p>
          <a:p>
            <a:pPr marL="464820" lvl="1">
              <a:lnSpc>
                <a:spcPct val="120000"/>
              </a:lnSpc>
            </a:pPr>
            <a:r>
              <a:rPr lang="en-US">
                <a:latin typeface="Arial"/>
                <a:cs typeface="Arial"/>
              </a:rPr>
              <a:t>In an ideal scenario, what </a:t>
            </a:r>
            <a:r>
              <a:rPr lang="en-US" u="sng">
                <a:latin typeface="Arial"/>
                <a:cs typeface="Arial"/>
              </a:rPr>
              <a:t>temporal resolution</a:t>
            </a:r>
            <a:r>
              <a:rPr lang="en-US">
                <a:latin typeface="Arial"/>
                <a:cs typeface="Arial"/>
              </a:rPr>
              <a:t> would be the most useful to you to have the TaNDM energy and emissions inventory report be most useful on?</a:t>
            </a:r>
            <a:endParaRPr lang="en-CA">
              <a:latin typeface="Arial"/>
              <a:cs typeface="Arial"/>
            </a:endParaRPr>
          </a:p>
          <a:p>
            <a:pPr marL="744220" lvl="2" indent="-169545">
              <a:lnSpc>
                <a:spcPct val="120000"/>
              </a:lnSpc>
            </a:pPr>
            <a:r>
              <a:rPr lang="en-US">
                <a:latin typeface="Arial"/>
                <a:cs typeface="Arial"/>
              </a:rPr>
              <a:t>i.e. annual, monthly, daily, hourly, sub-hourly</a:t>
            </a:r>
            <a:endParaRPr lang="en-CA">
              <a:latin typeface="Arial"/>
              <a:cs typeface="Arial"/>
            </a:endParaRPr>
          </a:p>
          <a:p>
            <a:pPr marL="287020" lvl="0" indent="-287020">
              <a:lnSpc>
                <a:spcPct val="120000"/>
              </a:lnSpc>
            </a:pPr>
            <a:r>
              <a:rPr lang="en-US">
                <a:latin typeface="Arial"/>
                <a:cs typeface="Arial"/>
              </a:rPr>
              <a:t>What would you consider an optimal frequency on which these reports would be issued?</a:t>
            </a:r>
            <a:endParaRPr lang="en-CA">
              <a:latin typeface="Arial"/>
              <a:cs typeface="Arial"/>
            </a:endParaRPr>
          </a:p>
          <a:p>
            <a:pPr marL="464820" lvl="1">
              <a:lnSpc>
                <a:spcPct val="120000"/>
              </a:lnSpc>
            </a:pPr>
            <a:r>
              <a:rPr lang="en-US">
                <a:latin typeface="Arial"/>
                <a:cs typeface="Arial"/>
              </a:rPr>
              <a:t>On-demand, for any time period</a:t>
            </a:r>
            <a:endParaRPr lang="en-CA">
              <a:latin typeface="Arial"/>
              <a:cs typeface="Arial"/>
            </a:endParaRPr>
          </a:p>
          <a:p>
            <a:pPr marL="464820" lvl="1">
              <a:lnSpc>
                <a:spcPct val="120000"/>
              </a:lnSpc>
            </a:pPr>
            <a:r>
              <a:rPr lang="en-US">
                <a:latin typeface="Arial"/>
                <a:cs typeface="Arial"/>
              </a:rPr>
              <a:t>Annual basis for the prior calendar year</a:t>
            </a:r>
            <a:endParaRPr lang="en-CA">
              <a:latin typeface="Arial"/>
              <a:cs typeface="Arial"/>
            </a:endParaRPr>
          </a:p>
          <a:p>
            <a:pPr marL="464820" lvl="1">
              <a:lnSpc>
                <a:spcPct val="120000"/>
              </a:lnSpc>
            </a:pPr>
            <a:r>
              <a:rPr lang="en-US">
                <a:latin typeface="Arial"/>
                <a:cs typeface="Arial"/>
              </a:rPr>
              <a:t>Bi-annual basis for </a:t>
            </a:r>
            <a:endParaRPr lang="en-CA"/>
          </a:p>
          <a:p>
            <a:pPr marL="464820" lvl="1">
              <a:lnSpc>
                <a:spcPct val="120000"/>
              </a:lnSpc>
            </a:pPr>
            <a:r>
              <a:rPr lang="en-US">
                <a:latin typeface="Arial"/>
                <a:cs typeface="Arial"/>
              </a:rPr>
              <a:t>Another timeframe, please specify</a:t>
            </a:r>
            <a:endParaRPr lang="en-CA">
              <a:latin typeface="Arial"/>
              <a:cs typeface="Arial"/>
            </a:endParaRPr>
          </a:p>
          <a:p>
            <a:pPr marL="287020" indent="-287020">
              <a:lnSpc>
                <a:spcPct val="120000"/>
              </a:lnSpc>
            </a:pPr>
            <a:r>
              <a:rPr lang="en-US">
                <a:latin typeface="Arial"/>
                <a:cs typeface="Arial"/>
              </a:rPr>
              <a:t>Would any of your use cases be supported by having access to the buildings data independently of the energy and emissions data (i.e. the BCA BIR report on its own, not including the energy and emissions data) </a:t>
            </a:r>
            <a:endParaRPr lang="en-CA"/>
          </a:p>
          <a:p>
            <a:pPr marL="287020" lvl="0" indent="-287020">
              <a:lnSpc>
                <a:spcPct val="120000"/>
              </a:lnSpc>
            </a:pPr>
            <a:r>
              <a:rPr lang="en-US">
                <a:latin typeface="Arial"/>
                <a:cs typeface="Arial"/>
              </a:rPr>
              <a:t>Do you see yourself wanting the data outputs from this iteration of TaNDM or do you envision future potential use/applicability if such outputs are more broadly made available? (idea to identify immediate and future receptors)</a:t>
            </a:r>
          </a:p>
          <a:p>
            <a:pPr marL="287020" lvl="0" indent="-287020">
              <a:lnSpc>
                <a:spcPct val="120000"/>
              </a:lnSpc>
            </a:pPr>
            <a:r>
              <a:rPr lang="en-US">
                <a:latin typeface="Arial"/>
                <a:cs typeface="Arial"/>
              </a:rPr>
              <a:t>What would be the benefits to your organization of having the buildings data</a:t>
            </a:r>
            <a:endParaRPr lang="en-CA">
              <a:latin typeface="Arial"/>
              <a:cs typeface="Arial"/>
            </a:endParaRPr>
          </a:p>
          <a:p>
            <a:pPr marL="287020" lvl="0" indent="-287020">
              <a:lnSpc>
                <a:spcPct val="120000"/>
              </a:lnSpc>
            </a:pPr>
            <a:r>
              <a:rPr lang="en-US">
                <a:latin typeface="Arial"/>
                <a:cs typeface="Arial"/>
              </a:rPr>
              <a:t>What would be the benefits to your organization of having the CEEI built according to TaNDM</a:t>
            </a:r>
            <a:endParaRPr lang="en-CA">
              <a:latin typeface="Arial"/>
              <a:cs typeface="Arial"/>
            </a:endParaRPr>
          </a:p>
          <a:p>
            <a:pPr marL="287020" lvl="0" indent="-287020">
              <a:lnSpc>
                <a:spcPct val="120000"/>
              </a:lnSpc>
            </a:pPr>
            <a:r>
              <a:rPr lang="en-US">
                <a:latin typeface="Arial"/>
                <a:cs typeface="Arial"/>
              </a:rPr>
              <a:t>Based on the description of the original method and outputs, what improvements would you like to see in this iteration?</a:t>
            </a:r>
            <a:endParaRPr lang="en-CA">
              <a:latin typeface="Arial"/>
              <a:cs typeface="Arial"/>
            </a:endParaRPr>
          </a:p>
          <a:p>
            <a:pPr marL="287020" indent="-287020">
              <a:lnSpc>
                <a:spcPct val="120000"/>
              </a:lnSpc>
            </a:pPr>
            <a:r>
              <a:rPr lang="en-US">
                <a:latin typeface="Arial"/>
                <a:cs typeface="Arial"/>
              </a:rPr>
              <a:t>End-goal: Confirmation and consensus on TaNDM scope for present initiative, with a very clear idea of other potential out of scope applications. </a:t>
            </a:r>
            <a:endParaRPr lang="en-CA"/>
          </a:p>
          <a:p>
            <a:pPr marL="287020" indent="-287020"/>
            <a:endParaRPr lang="en-CA"/>
          </a:p>
        </p:txBody>
      </p:sp>
      <p:sp>
        <p:nvSpPr>
          <p:cNvPr id="4" name="Slide Number Placeholder 3"/>
          <p:cNvSpPr>
            <a:spLocks noGrp="1"/>
          </p:cNvSpPr>
          <p:nvPr>
            <p:ph type="sldNum" sz="quarter" idx="12"/>
          </p:nvPr>
        </p:nvSpPr>
        <p:spPr/>
        <p:txBody>
          <a:bodyPr/>
          <a:lstStyle/>
          <a:p>
            <a:fld id="{8395A67B-D0FE-F448-80B1-1191BC67A3E6}" type="slidenum">
              <a:rPr lang="en-US" smtClean="0"/>
              <a:pPr/>
              <a:t>6</a:t>
            </a:fld>
            <a:endParaRPr lang="en-US"/>
          </a:p>
        </p:txBody>
      </p:sp>
    </p:spTree>
    <p:extLst>
      <p:ext uri="{BB962C8B-B14F-4D97-AF65-F5344CB8AC3E}">
        <p14:creationId xmlns:p14="http://schemas.microsoft.com/office/powerpoint/2010/main" val="11367291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351ED30-C1DB-8F16-D6C4-B8403F799A3A}"/>
              </a:ext>
            </a:extLst>
          </p:cNvPr>
          <p:cNvSpPr>
            <a:spLocks noGrp="1"/>
          </p:cNvSpPr>
          <p:nvPr>
            <p:ph type="sldNum" sz="quarter" idx="12"/>
          </p:nvPr>
        </p:nvSpPr>
        <p:spPr/>
        <p:txBody>
          <a:bodyPr/>
          <a:lstStyle/>
          <a:p>
            <a:fld id="{8395A67B-D0FE-F448-80B1-1191BC67A3E6}" type="slidenum">
              <a:rPr lang="en-US" smtClean="0"/>
              <a:pPr/>
              <a:t>7</a:t>
            </a:fld>
            <a:endParaRPr lang="en-US"/>
          </a:p>
        </p:txBody>
      </p:sp>
      <p:sp>
        <p:nvSpPr>
          <p:cNvPr id="5" name="Title 1">
            <a:extLst>
              <a:ext uri="{FF2B5EF4-FFF2-40B4-BE49-F238E27FC236}">
                <a16:creationId xmlns:a16="http://schemas.microsoft.com/office/drawing/2014/main" id="{BB1C127C-FB8C-DAFD-FAD0-90829B5AC595}"/>
              </a:ext>
            </a:extLst>
          </p:cNvPr>
          <p:cNvSpPr>
            <a:spLocks noGrp="1"/>
          </p:cNvSpPr>
          <p:nvPr>
            <p:ph type="title"/>
          </p:nvPr>
        </p:nvSpPr>
        <p:spPr>
          <a:xfrm>
            <a:off x="472594" y="2805143"/>
            <a:ext cx="11269133" cy="990600"/>
          </a:xfrm>
        </p:spPr>
        <p:txBody>
          <a:bodyPr>
            <a:normAutofit fontScale="90000"/>
          </a:bodyPr>
          <a:lstStyle/>
          <a:p>
            <a:pPr algn="ctr"/>
            <a:r>
              <a:rPr lang="en-CA" dirty="0"/>
              <a:t>Results: </a:t>
            </a:r>
            <a:br>
              <a:rPr lang="en-CA" dirty="0"/>
            </a:br>
            <a:r>
              <a:rPr lang="en-CA" dirty="0"/>
              <a:t>Individual User Stories + </a:t>
            </a:r>
            <a:br>
              <a:rPr lang="en-CA" dirty="0"/>
            </a:br>
            <a:r>
              <a:rPr lang="en-CA" dirty="0"/>
              <a:t>Statements of General Interest</a:t>
            </a:r>
          </a:p>
        </p:txBody>
      </p:sp>
    </p:spTree>
    <p:extLst>
      <p:ext uri="{BB962C8B-B14F-4D97-AF65-F5344CB8AC3E}">
        <p14:creationId xmlns:p14="http://schemas.microsoft.com/office/powerpoint/2010/main" val="2209402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F971D-B39D-404E-90A9-9D20542ADD94}"/>
              </a:ext>
            </a:extLst>
          </p:cNvPr>
          <p:cNvSpPr>
            <a:spLocks noGrp="1"/>
          </p:cNvSpPr>
          <p:nvPr>
            <p:ph type="title"/>
          </p:nvPr>
        </p:nvSpPr>
        <p:spPr>
          <a:xfrm>
            <a:off x="554507" y="168703"/>
            <a:ext cx="11269133" cy="990600"/>
          </a:xfrm>
        </p:spPr>
        <p:txBody>
          <a:bodyPr>
            <a:normAutofit/>
          </a:bodyPr>
          <a:lstStyle/>
          <a:p>
            <a:r>
              <a:rPr lang="en-CA" sz="4000"/>
              <a:t>User Story: Province of BC, BSSB</a:t>
            </a:r>
            <a:endParaRPr lang="en-CA" sz="4000">
              <a:cs typeface="Arial"/>
            </a:endParaRPr>
          </a:p>
        </p:txBody>
      </p:sp>
      <p:sp>
        <p:nvSpPr>
          <p:cNvPr id="3" name="Content Placeholder 2">
            <a:extLst>
              <a:ext uri="{FF2B5EF4-FFF2-40B4-BE49-F238E27FC236}">
                <a16:creationId xmlns:a16="http://schemas.microsoft.com/office/drawing/2014/main" id="{FDFEB037-932E-462B-A513-D829E8F0FD85}"/>
              </a:ext>
            </a:extLst>
          </p:cNvPr>
          <p:cNvSpPr>
            <a:spLocks noGrp="1"/>
          </p:cNvSpPr>
          <p:nvPr>
            <p:ph idx="1"/>
          </p:nvPr>
        </p:nvSpPr>
        <p:spPr>
          <a:xfrm>
            <a:off x="483385" y="1600200"/>
            <a:ext cx="11428622" cy="4229100"/>
          </a:xfrm>
        </p:spPr>
        <p:txBody>
          <a:bodyPr vert="horz" lIns="91440" tIns="45720" rIns="91440" bIns="45720" rtlCol="0" anchor="t">
            <a:normAutofit fontScale="62500" lnSpcReduction="20000"/>
          </a:bodyPr>
          <a:lstStyle/>
          <a:p>
            <a:pPr marL="287020" indent="-287020">
              <a:lnSpc>
                <a:spcPct val="120000"/>
              </a:lnSpc>
              <a:buFont typeface="Arial" panose="020B0604020202020204" pitchFamily="34" charset="0"/>
              <a:buChar char="•"/>
            </a:pPr>
            <a:r>
              <a:rPr lang="en-US" b="1">
                <a:latin typeface="Arial"/>
                <a:cs typeface="Arial"/>
              </a:rPr>
              <a:t>Title: </a:t>
            </a:r>
            <a:r>
              <a:rPr lang="en-US">
                <a:latin typeface="Arial"/>
                <a:cs typeface="Arial"/>
              </a:rPr>
              <a:t>Retrofit Code 2024</a:t>
            </a:r>
            <a:endParaRPr lang="en-CA"/>
          </a:p>
          <a:p>
            <a:pPr marL="287020" indent="-287020">
              <a:lnSpc>
                <a:spcPct val="120000"/>
              </a:lnSpc>
              <a:buFont typeface="Arial" panose="020B0604020202020204" pitchFamily="34" charset="0"/>
              <a:buChar char="•"/>
            </a:pPr>
            <a:r>
              <a:rPr lang="en-US" b="1">
                <a:latin typeface="Arial"/>
                <a:cs typeface="Arial"/>
              </a:rPr>
              <a:t>Who: </a:t>
            </a:r>
            <a:r>
              <a:rPr lang="en-US">
                <a:latin typeface="Arial"/>
                <a:cs typeface="Arial"/>
              </a:rPr>
              <a:t>BSSB staff</a:t>
            </a:r>
            <a:endParaRPr lang="en-US"/>
          </a:p>
          <a:p>
            <a:pPr marL="287020" indent="-287020">
              <a:lnSpc>
                <a:spcPct val="120000"/>
              </a:lnSpc>
              <a:buFont typeface="Arial" panose="020B0604020202020204" pitchFamily="34" charset="0"/>
              <a:buChar char="•"/>
            </a:pPr>
            <a:r>
              <a:rPr lang="en-US" b="1">
                <a:latin typeface="Arial"/>
                <a:cs typeface="Arial"/>
              </a:rPr>
              <a:t>What: </a:t>
            </a:r>
            <a:r>
              <a:rPr lang="en-US">
                <a:latin typeface="Arial"/>
                <a:cs typeface="Arial"/>
              </a:rPr>
              <a:t>For the Retrofit Code, BSSB's interest is on the scale of individual buildings, including their assets. What systems are being employed specifically relating to both Part 9 and Part 3 buildings. BSSB is seeking to gain a better understanding of typical building performance with regards to total energy use and GHG emissions. Efforts to compile such data to date have resulted in a patchwork of datasets and previously executed reports. While building level data would be extremely useful, aggregated data would still be helpful if categorized to enable analysis and defendable assumptions. </a:t>
            </a:r>
            <a:endParaRPr lang="en-US"/>
          </a:p>
          <a:p>
            <a:pPr marL="287020" indent="-287020">
              <a:lnSpc>
                <a:spcPct val="120000"/>
              </a:lnSpc>
              <a:buFont typeface="Arial" panose="020B0604020202020204" pitchFamily="34" charset="0"/>
              <a:buChar char="•"/>
            </a:pPr>
            <a:r>
              <a:rPr lang="en-US" b="1">
                <a:latin typeface="Arial"/>
                <a:cs typeface="Arial"/>
              </a:rPr>
              <a:t>Why: </a:t>
            </a:r>
            <a:r>
              <a:rPr lang="en-US">
                <a:latin typeface="Arial"/>
                <a:cs typeface="Arial"/>
              </a:rPr>
              <a:t>Informing provincial policy towards energy efficiency and GHG emission reductions. </a:t>
            </a:r>
            <a:endParaRPr lang="en-US"/>
          </a:p>
          <a:p>
            <a:pPr marL="287020" indent="-287020">
              <a:lnSpc>
                <a:spcPct val="120000"/>
              </a:lnSpc>
              <a:buFont typeface="Arial" panose="020B0604020202020204" pitchFamily="34" charset="0"/>
              <a:buChar char="•"/>
            </a:pPr>
            <a:r>
              <a:rPr lang="en-US" b="1">
                <a:latin typeface="Arial"/>
                <a:cs typeface="Arial"/>
              </a:rPr>
              <a:t>Timeframe: </a:t>
            </a:r>
            <a:r>
              <a:rPr lang="en-CA">
                <a:latin typeface="Arial"/>
                <a:cs typeface="Arial"/>
              </a:rPr>
              <a:t> </a:t>
            </a:r>
            <a:r>
              <a:rPr lang="en-CA" sz="2900">
                <a:latin typeface="Arial"/>
                <a:cs typeface="Arial"/>
              </a:rPr>
              <a:t>The </a:t>
            </a:r>
            <a:r>
              <a:rPr lang="en-US" sz="2900">
                <a:latin typeface="Arial"/>
                <a:cs typeface="Arial"/>
              </a:rPr>
              <a:t>Retrofit Code is slated to be released in 2024. BSSB is interested in whatever data is available prior. </a:t>
            </a:r>
            <a:endParaRPr lang="en-CA" sz="2900">
              <a:latin typeface="Arial"/>
              <a:cs typeface="Arial"/>
            </a:endParaRPr>
          </a:p>
        </p:txBody>
      </p:sp>
      <p:sp>
        <p:nvSpPr>
          <p:cNvPr id="4" name="Slide Number Placeholder 3">
            <a:extLst>
              <a:ext uri="{FF2B5EF4-FFF2-40B4-BE49-F238E27FC236}">
                <a16:creationId xmlns:a16="http://schemas.microsoft.com/office/drawing/2014/main" id="{73578E20-F8E7-4DAB-8AC4-1CE88A6DBE73}"/>
              </a:ext>
            </a:extLst>
          </p:cNvPr>
          <p:cNvSpPr>
            <a:spLocks noGrp="1"/>
          </p:cNvSpPr>
          <p:nvPr>
            <p:ph type="sldNum" sz="quarter" idx="12"/>
          </p:nvPr>
        </p:nvSpPr>
        <p:spPr/>
        <p:txBody>
          <a:bodyPr/>
          <a:lstStyle/>
          <a:p>
            <a:fld id="{8395A67B-D0FE-F448-80B1-1191BC67A3E6}" type="slidenum">
              <a:rPr lang="en-US" smtClean="0"/>
              <a:pPr/>
              <a:t>8</a:t>
            </a:fld>
            <a:endParaRPr lang="en-US"/>
          </a:p>
        </p:txBody>
      </p:sp>
      <p:pic>
        <p:nvPicPr>
          <p:cNvPr id="5" name="Picture 5">
            <a:extLst>
              <a:ext uri="{FF2B5EF4-FFF2-40B4-BE49-F238E27FC236}">
                <a16:creationId xmlns:a16="http://schemas.microsoft.com/office/drawing/2014/main" id="{8192D9E0-309D-92E5-DB5C-7B83CF99059B}"/>
              </a:ext>
            </a:extLst>
          </p:cNvPr>
          <p:cNvPicPr>
            <a:picLocks noChangeAspect="1"/>
          </p:cNvPicPr>
          <p:nvPr/>
        </p:nvPicPr>
        <p:blipFill>
          <a:blip r:embed="rId2"/>
          <a:stretch>
            <a:fillRect/>
          </a:stretch>
        </p:blipFill>
        <p:spPr>
          <a:xfrm>
            <a:off x="9399343" y="432655"/>
            <a:ext cx="2009775" cy="600075"/>
          </a:xfrm>
          <a:prstGeom prst="rect">
            <a:avLst/>
          </a:prstGeom>
        </p:spPr>
      </p:pic>
    </p:spTree>
    <p:extLst>
      <p:ext uri="{BB962C8B-B14F-4D97-AF65-F5344CB8AC3E}">
        <p14:creationId xmlns:p14="http://schemas.microsoft.com/office/powerpoint/2010/main" val="9873935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F971D-B39D-404E-90A9-9D20542ADD94}"/>
              </a:ext>
            </a:extLst>
          </p:cNvPr>
          <p:cNvSpPr>
            <a:spLocks noGrp="1"/>
          </p:cNvSpPr>
          <p:nvPr>
            <p:ph type="title"/>
          </p:nvPr>
        </p:nvSpPr>
        <p:spPr>
          <a:xfrm>
            <a:off x="554507" y="128063"/>
            <a:ext cx="11269133" cy="990600"/>
          </a:xfrm>
        </p:spPr>
        <p:txBody>
          <a:bodyPr>
            <a:normAutofit/>
          </a:bodyPr>
          <a:lstStyle/>
          <a:p>
            <a:r>
              <a:rPr lang="en-CA" sz="4000"/>
              <a:t>User Story: </a:t>
            </a:r>
            <a:r>
              <a:rPr lang="en-US" sz="4000">
                <a:ea typeface="+mj-lt"/>
                <a:cs typeface="+mj-lt"/>
              </a:rPr>
              <a:t>City of Kelowna</a:t>
            </a:r>
            <a:endParaRPr lang="en-CA" sz="4400">
              <a:cs typeface="Arial"/>
            </a:endParaRPr>
          </a:p>
        </p:txBody>
      </p:sp>
      <p:sp>
        <p:nvSpPr>
          <p:cNvPr id="3" name="Content Placeholder 2">
            <a:extLst>
              <a:ext uri="{FF2B5EF4-FFF2-40B4-BE49-F238E27FC236}">
                <a16:creationId xmlns:a16="http://schemas.microsoft.com/office/drawing/2014/main" id="{FDFEB037-932E-462B-A513-D829E8F0FD85}"/>
              </a:ext>
            </a:extLst>
          </p:cNvPr>
          <p:cNvSpPr>
            <a:spLocks noGrp="1"/>
          </p:cNvSpPr>
          <p:nvPr>
            <p:ph idx="1"/>
          </p:nvPr>
        </p:nvSpPr>
        <p:spPr>
          <a:xfrm>
            <a:off x="483385" y="1449573"/>
            <a:ext cx="11428622" cy="4379727"/>
          </a:xfrm>
        </p:spPr>
        <p:txBody>
          <a:bodyPr vert="horz" lIns="91440" tIns="45720" rIns="91440" bIns="45720" rtlCol="0" anchor="t">
            <a:normAutofit fontScale="62500" lnSpcReduction="20000"/>
          </a:bodyPr>
          <a:lstStyle/>
          <a:p>
            <a:pPr marL="287020" indent="-287020">
              <a:lnSpc>
                <a:spcPct val="120000"/>
              </a:lnSpc>
              <a:buFont typeface="Arial" panose="020B0604020202020204" pitchFamily="34" charset="0"/>
              <a:buChar char="•"/>
            </a:pPr>
            <a:r>
              <a:rPr lang="en-US" b="1">
                <a:latin typeface="Arial"/>
                <a:cs typeface="Arial"/>
              </a:rPr>
              <a:t>Title: </a:t>
            </a:r>
            <a:r>
              <a:rPr lang="en-US">
                <a:latin typeface="Arial"/>
                <a:cs typeface="Arial"/>
              </a:rPr>
              <a:t>Community Energy and Emissions Planning</a:t>
            </a:r>
            <a:endParaRPr lang="en-CA">
              <a:latin typeface="Arial"/>
              <a:cs typeface="Arial"/>
            </a:endParaRPr>
          </a:p>
          <a:p>
            <a:pPr marL="287020" indent="-287020">
              <a:lnSpc>
                <a:spcPct val="120000"/>
              </a:lnSpc>
              <a:buFont typeface="Arial" panose="020B0604020202020204" pitchFamily="34" charset="0"/>
              <a:buChar char="•"/>
            </a:pPr>
            <a:r>
              <a:rPr lang="en-US" b="1">
                <a:latin typeface="Arial"/>
                <a:cs typeface="Arial"/>
              </a:rPr>
              <a:t>Who: </a:t>
            </a:r>
            <a:r>
              <a:rPr lang="en-US">
                <a:latin typeface="Arial"/>
                <a:cs typeface="Arial"/>
              </a:rPr>
              <a:t>City of Kelowna Staff</a:t>
            </a:r>
          </a:p>
          <a:p>
            <a:pPr marL="287020" indent="-287020">
              <a:lnSpc>
                <a:spcPct val="120000"/>
              </a:lnSpc>
              <a:buFont typeface="Arial" panose="020B0604020202020204" pitchFamily="34" charset="0"/>
              <a:buChar char="•"/>
            </a:pPr>
            <a:r>
              <a:rPr lang="en-US" b="1">
                <a:latin typeface="Arial"/>
                <a:cs typeface="Arial"/>
              </a:rPr>
              <a:t>What: </a:t>
            </a:r>
            <a:r>
              <a:rPr lang="en-US">
                <a:latin typeface="Arial"/>
                <a:cs typeface="Arial"/>
              </a:rPr>
              <a:t>U</a:t>
            </a:r>
            <a:r>
              <a:rPr lang="en-CA">
                <a:latin typeface="Arial"/>
                <a:cs typeface="Arial"/>
              </a:rPr>
              <a:t>se TaNDM outputs (i.e., annual measured energy and emissions data, by building type or sector at either the census tract or municipal scale) for more granular and informed climate action planning in the building sector. Currently community energy and emissions data are presented at a high level (and not spatially), which prevents customized / targeted policies and programs at the municipal level. </a:t>
            </a:r>
            <a:endParaRPr lang="en-US"/>
          </a:p>
          <a:p>
            <a:pPr marL="287020" indent="-287020">
              <a:lnSpc>
                <a:spcPct val="120000"/>
              </a:lnSpc>
              <a:buFont typeface="Arial" panose="020B0604020202020204" pitchFamily="34" charset="0"/>
              <a:buChar char="•"/>
            </a:pPr>
            <a:r>
              <a:rPr lang="en-US" b="1">
                <a:latin typeface="Arial"/>
                <a:cs typeface="Arial"/>
              </a:rPr>
              <a:t>Why: </a:t>
            </a:r>
            <a:r>
              <a:rPr lang="en-CA">
                <a:latin typeface="Arial"/>
                <a:cs typeface="Arial"/>
              </a:rPr>
              <a:t>The City sees value in TaNDM </a:t>
            </a:r>
            <a:endParaRPr lang="en-US">
              <a:latin typeface="Arial"/>
              <a:cs typeface="Arial"/>
            </a:endParaRPr>
          </a:p>
          <a:p>
            <a:pPr marL="464820" lvl="1">
              <a:lnSpc>
                <a:spcPct val="120000"/>
              </a:lnSpc>
              <a:buFont typeface="Arial" panose="020B0604020202020204" pitchFamily="34" charset="0"/>
              <a:buChar char="•"/>
            </a:pPr>
            <a:r>
              <a:rPr lang="en-CA">
                <a:latin typeface="Arial"/>
                <a:cs typeface="Arial"/>
              </a:rPr>
              <a:t>(1) a reporting perspective by being able to see/report spatial or sectoral energy and emissions trends over time; </a:t>
            </a:r>
            <a:endParaRPr lang="en-US">
              <a:latin typeface="Arial"/>
              <a:cs typeface="Arial"/>
            </a:endParaRPr>
          </a:p>
          <a:p>
            <a:pPr marL="464820" lvl="1">
              <a:lnSpc>
                <a:spcPct val="120000"/>
              </a:lnSpc>
              <a:buFont typeface="Arial" panose="020B0604020202020204" pitchFamily="34" charset="0"/>
              <a:buChar char="•"/>
            </a:pPr>
            <a:r>
              <a:rPr lang="en-CA">
                <a:latin typeface="Arial"/>
                <a:cs typeface="Arial"/>
              </a:rPr>
              <a:t>(2) a predictive perspective by modelling the energy and emissions performance needed within various areas/sectors to reach targets. </a:t>
            </a:r>
            <a:endParaRPr lang="en-US">
              <a:latin typeface="Arial"/>
              <a:cs typeface="Arial"/>
            </a:endParaRPr>
          </a:p>
          <a:p>
            <a:pPr marL="464820" lvl="1">
              <a:lnSpc>
                <a:spcPct val="120000"/>
              </a:lnSpc>
              <a:buFont typeface="Arial" panose="020B0604020202020204" pitchFamily="34" charset="0"/>
              <a:buChar char="•"/>
            </a:pPr>
            <a:r>
              <a:rPr lang="en-CA">
                <a:latin typeface="Arial"/>
                <a:cs typeface="Arial"/>
              </a:rPr>
              <a:t>(3) By participating in the steering committee, the City hopes to understand the model accuracy and generate a sound scientific basis for energy and emissions policy and program design</a:t>
            </a:r>
            <a:endParaRPr lang="en-US">
              <a:latin typeface="Arial"/>
              <a:cs typeface="Arial"/>
            </a:endParaRPr>
          </a:p>
          <a:p>
            <a:pPr marL="287020" indent="-287020">
              <a:lnSpc>
                <a:spcPct val="120000"/>
              </a:lnSpc>
              <a:buFont typeface="Arial" panose="020B0604020202020204" pitchFamily="34" charset="0"/>
              <a:buChar char="•"/>
            </a:pPr>
            <a:r>
              <a:rPr lang="en-US" b="1">
                <a:latin typeface="Arial"/>
                <a:cs typeface="Arial"/>
              </a:rPr>
              <a:t>Timeframe: </a:t>
            </a:r>
            <a:r>
              <a:rPr lang="en-CA">
                <a:latin typeface="Arial"/>
                <a:cs typeface="Arial"/>
              </a:rPr>
              <a:t> Use of outputs this iteration, 2023 </a:t>
            </a:r>
            <a:endParaRPr lang="en-CA"/>
          </a:p>
        </p:txBody>
      </p:sp>
      <p:sp>
        <p:nvSpPr>
          <p:cNvPr id="4" name="Slide Number Placeholder 3">
            <a:extLst>
              <a:ext uri="{FF2B5EF4-FFF2-40B4-BE49-F238E27FC236}">
                <a16:creationId xmlns:a16="http://schemas.microsoft.com/office/drawing/2014/main" id="{73578E20-F8E7-4DAB-8AC4-1CE88A6DBE73}"/>
              </a:ext>
            </a:extLst>
          </p:cNvPr>
          <p:cNvSpPr>
            <a:spLocks noGrp="1"/>
          </p:cNvSpPr>
          <p:nvPr>
            <p:ph type="sldNum" sz="quarter" idx="12"/>
          </p:nvPr>
        </p:nvSpPr>
        <p:spPr/>
        <p:txBody>
          <a:bodyPr/>
          <a:lstStyle/>
          <a:p>
            <a:fld id="{8395A67B-D0FE-F448-80B1-1191BC67A3E6}" type="slidenum">
              <a:rPr lang="en-US" smtClean="0"/>
              <a:pPr/>
              <a:t>9</a:t>
            </a:fld>
            <a:endParaRPr lang="en-US"/>
          </a:p>
        </p:txBody>
      </p:sp>
      <p:pic>
        <p:nvPicPr>
          <p:cNvPr id="5" name="Picture 5" descr="Logo, company name&#10;&#10;Description automatically generated">
            <a:extLst>
              <a:ext uri="{FF2B5EF4-FFF2-40B4-BE49-F238E27FC236}">
                <a16:creationId xmlns:a16="http://schemas.microsoft.com/office/drawing/2014/main" id="{BA0304FF-810A-D4DB-03BD-AC87A78C4412}"/>
              </a:ext>
            </a:extLst>
          </p:cNvPr>
          <p:cNvPicPr>
            <a:picLocks noChangeAspect="1"/>
          </p:cNvPicPr>
          <p:nvPr/>
        </p:nvPicPr>
        <p:blipFill>
          <a:blip r:embed="rId2"/>
          <a:stretch>
            <a:fillRect/>
          </a:stretch>
        </p:blipFill>
        <p:spPr>
          <a:xfrm>
            <a:off x="9921020" y="348029"/>
            <a:ext cx="1552575" cy="1238250"/>
          </a:xfrm>
          <a:prstGeom prst="rect">
            <a:avLst/>
          </a:prstGeom>
        </p:spPr>
      </p:pic>
    </p:spTree>
    <p:extLst>
      <p:ext uri="{BB962C8B-B14F-4D97-AF65-F5344CB8AC3E}">
        <p14:creationId xmlns:p14="http://schemas.microsoft.com/office/powerpoint/2010/main" val="422019171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NGAGE" val="{&quot;SavedSwatch&quot;:&quot;-11240108|-11700327|-8754175|-9605520|-12039861|NRCan&quot;,&quot;Id&quot;:&quot;66f6c4a84539302c5c334eac&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Times New Roman">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5B064E16B586F499839F96A16EB27A2" ma:contentTypeVersion="12" ma:contentTypeDescription="Create a new document." ma:contentTypeScope="" ma:versionID="2243cd8dc3eff535b657011ce1b82885">
  <xsd:schema xmlns:xsd="http://www.w3.org/2001/XMLSchema" xmlns:xs="http://www.w3.org/2001/XMLSchema" xmlns:p="http://schemas.microsoft.com/office/2006/metadata/properties" xmlns:ns2="1de2cbb7-8726-447f-923c-b048c2cbeec9" xmlns:ns3="d7f18bf0-295b-462a-ab7b-33e0f7f5f992" targetNamespace="http://schemas.microsoft.com/office/2006/metadata/properties" ma:root="true" ma:fieldsID="75bc70d6d5c351c1f6fd82b74cbd5017" ns2:_="" ns3:_="">
    <xsd:import namespace="1de2cbb7-8726-447f-923c-b048c2cbeec9"/>
    <xsd:import namespace="d7f18bf0-295b-462a-ab7b-33e0f7f5f99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ObjectDetectorVersion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de2cbb7-8726-447f-923c-b048c2cbee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7f18bf0-295b-462a-ab7b-33e0f7f5f992"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DE56906-1F68-4AE2-8764-6811C92E86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de2cbb7-8726-447f-923c-b048c2cbeec9"/>
    <ds:schemaRef ds:uri="d7f18bf0-295b-462a-ab7b-33e0f7f5f99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4D3FE80-5CBA-4BBD-92D3-B3BD349CAF32}">
  <ds:schemaRefs>
    <ds:schemaRef ds:uri="5f12ff1d-e3c5-41e9-8b41-9420b295d1ad"/>
    <ds:schemaRef ds:uri="610fd124-dcf8-4f2e-8b7f-3263485b0c9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696EB27-BD77-46F4-B664-2C14E1DD6648}">
  <ds:schemaRefs>
    <ds:schemaRef ds:uri="http://schemas.microsoft.com/sharepoint/v3/contenttype/forms"/>
  </ds:schemaRefs>
</ds:datastoreItem>
</file>

<file path=docMetadata/LabelInfo.xml><?xml version="1.0" encoding="utf-8"?>
<clbl:labelList xmlns:clbl="http://schemas.microsoft.com/office/2020/mipLabelMetadata">
  <clbl:label id="{219619fd-75dc-48cb-820d-8f683a95dd8b}" enabled="1" method="Privileged" siteId="{05c95b33-90ca-49d5-b644-288b930b912b}" removed="0"/>
</clbl:labelList>
</file>

<file path=docProps/app.xml><?xml version="1.0" encoding="utf-8"?>
<Properties xmlns="http://schemas.openxmlformats.org/officeDocument/2006/extended-properties" xmlns:vt="http://schemas.openxmlformats.org/officeDocument/2006/docPropsVTypes">
  <TotalTime>38</TotalTime>
  <Words>2915</Words>
  <Application>Microsoft Office PowerPoint</Application>
  <PresentationFormat>Widescreen</PresentationFormat>
  <Paragraphs>229</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Arial,Sans-Serif</vt:lpstr>
      <vt:lpstr>Calibri</vt:lpstr>
      <vt:lpstr>Times New Roman</vt:lpstr>
      <vt:lpstr>Office Theme</vt:lpstr>
      <vt:lpstr>User Story Exercise Summary</vt:lpstr>
      <vt:lpstr>Overview</vt:lpstr>
      <vt:lpstr>Set Up</vt:lpstr>
      <vt:lpstr>User Story and General Interest </vt:lpstr>
      <vt:lpstr>Format </vt:lpstr>
      <vt:lpstr>Longer list of questions</vt:lpstr>
      <vt:lpstr>Results:  Individual User Stories +  Statements of General Interest</vt:lpstr>
      <vt:lpstr>User Story: Province of BC, BSSB</vt:lpstr>
      <vt:lpstr>User Story: City of Kelowna</vt:lpstr>
      <vt:lpstr>User Story: Licker Geospatial</vt:lpstr>
      <vt:lpstr>User Story: Sustainability Solutions Group </vt:lpstr>
      <vt:lpstr>User Story: Province – MENV CAS</vt:lpstr>
      <vt:lpstr>User Story: Province – GeoBC</vt:lpstr>
      <vt:lpstr>User Story: NRCan – OEE – DPAD </vt:lpstr>
      <vt:lpstr>User Story: NRCan – CanmetENERGY-Ottawa</vt:lpstr>
      <vt:lpstr>General Interest – Discussion Prompts</vt:lpstr>
      <vt:lpstr>General Interest: BC Assessment</vt:lpstr>
      <vt:lpstr>General Interest: Licker Geospatial</vt:lpstr>
      <vt:lpstr> General Interest: OEE- DPAD</vt:lpstr>
      <vt:lpstr> General Interest: CanmetENERGY-Ottawa</vt:lpstr>
      <vt:lpstr>Summary Analysis</vt:lpstr>
      <vt:lpstr>User Story Exercise Summary 1/2</vt:lpstr>
      <vt:lpstr>User Story Exercise Summary 2/2</vt:lpstr>
      <vt:lpstr>Primary and Secondary Use Cases</vt:lpstr>
      <vt:lpstr>Stakeholder Diagram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Jessica Webster</dc:creator>
  <cp:lastModifiedBy>Webster, Jessica</cp:lastModifiedBy>
  <cp:revision>4</cp:revision>
  <dcterms:created xsi:type="dcterms:W3CDTF">2019-08-12T13:09:44Z</dcterms:created>
  <dcterms:modified xsi:type="dcterms:W3CDTF">2024-09-27T14:43:52Z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0x01010035B064E16B586F499839F96A16EB27A2</vt:lpwstr>
  </property>
  <property fmtid="{D5CDD505-2E9C-101B-9397-08002B2CF9AE}" pid="3" name="ClassificationContentMarkingHeaderLocations">
    <vt:lpwstr>Office Theme:7</vt:lpwstr>
  </property>
  <property fmtid="{D5CDD505-2E9C-101B-9397-08002B2CF9AE}" pid="4" name="ClassificationContentMarkingHeaderText">
    <vt:lpwstr>UNCLASSIFIED - NON CLASSIFIÉ</vt:lpwstr>
  </property>
</Properties>
</file>

<file path=docProps/thumbnail.jpeg>
</file>